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306" r:id="rId3"/>
    <p:sldId id="257" r:id="rId4"/>
    <p:sldId id="307" r:id="rId5"/>
    <p:sldId id="260" r:id="rId6"/>
    <p:sldId id="276" r:id="rId7"/>
    <p:sldId id="277" r:id="rId8"/>
    <p:sldId id="275" r:id="rId9"/>
    <p:sldId id="261" r:id="rId10"/>
    <p:sldId id="278" r:id="rId11"/>
    <p:sldId id="262" r:id="rId12"/>
    <p:sldId id="279" r:id="rId13"/>
    <p:sldId id="280" r:id="rId14"/>
    <p:sldId id="263" r:id="rId15"/>
    <p:sldId id="282" r:id="rId16"/>
    <p:sldId id="281" r:id="rId17"/>
    <p:sldId id="264" r:id="rId18"/>
    <p:sldId id="283" r:id="rId19"/>
    <p:sldId id="284" r:id="rId20"/>
    <p:sldId id="267" r:id="rId21"/>
    <p:sldId id="285" r:id="rId22"/>
    <p:sldId id="268" r:id="rId23"/>
    <p:sldId id="286" r:id="rId24"/>
    <p:sldId id="265" r:id="rId25"/>
    <p:sldId id="288" r:id="rId26"/>
    <p:sldId id="270" r:id="rId27"/>
    <p:sldId id="289" r:id="rId28"/>
    <p:sldId id="290" r:id="rId29"/>
    <p:sldId id="287" r:id="rId30"/>
    <p:sldId id="292" r:id="rId31"/>
    <p:sldId id="293" r:id="rId32"/>
    <p:sldId id="291" r:id="rId33"/>
    <p:sldId id="294" r:id="rId34"/>
    <p:sldId id="271" r:id="rId35"/>
    <p:sldId id="295" r:id="rId36"/>
    <p:sldId id="269" r:id="rId37"/>
    <p:sldId id="266" r:id="rId38"/>
    <p:sldId id="272" r:id="rId39"/>
    <p:sldId id="296" r:id="rId40"/>
    <p:sldId id="297" r:id="rId41"/>
    <p:sldId id="298" r:id="rId42"/>
    <p:sldId id="273" r:id="rId43"/>
    <p:sldId id="299" r:id="rId44"/>
    <p:sldId id="274" r:id="rId45"/>
    <p:sldId id="300" r:id="rId46"/>
    <p:sldId id="301" r:id="rId47"/>
    <p:sldId id="258" r:id="rId48"/>
    <p:sldId id="302" r:id="rId49"/>
    <p:sldId id="303" r:id="rId50"/>
    <p:sldId id="259" r:id="rId51"/>
    <p:sldId id="309" r:id="rId52"/>
    <p:sldId id="308" r:id="rId53"/>
    <p:sldId id="310" r:id="rId54"/>
    <p:sldId id="304" r:id="rId55"/>
    <p:sldId id="305" r:id="rId5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Cavalcanti" initials="TC" lastIdx="1" clrIdx="0">
    <p:extLst>
      <p:ext uri="{19B8F6BF-5375-455C-9EA6-DF929625EA0E}">
        <p15:presenceInfo xmlns:p15="http://schemas.microsoft.com/office/powerpoint/2012/main" userId="e00d7ffb8e9af7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5T22:01:44.113" idx="1">
    <p:pos x="4769" y="2442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3FE40-38DC-4122-92A1-CABBDFB7D66D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7FB06-2F0C-4547-840F-4CAAAB6973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50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Como são introduzidos, mencionados e referidos, e como eles participam de relações coesivas em diferentes tipos de texto e intenções comunicativas variadas.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7FB06-2F0C-4547-840F-4CAAAB69733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64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A </a:t>
            </a:r>
            <a:r>
              <a:rPr lang="pt-BR" sz="1200" u="sng" dirty="0" smtClean="0"/>
              <a:t>heterogeneidade</a:t>
            </a:r>
            <a:r>
              <a:rPr lang="pt-BR" sz="1200" dirty="0" smtClean="0"/>
              <a:t> de anotações dificulta a avaliação de um </a:t>
            </a:r>
            <a:r>
              <a:rPr lang="pt-BR" sz="1200" dirty="0" err="1" smtClean="0"/>
              <a:t>multilayer</a:t>
            </a:r>
            <a:r>
              <a:rPr lang="pt-BR" sz="1200" dirty="0" smtClean="0"/>
              <a:t> corpus, que deve ser feita através de procedimentos distintos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7FB06-2F0C-4547-840F-4CAAAB69733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46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4878-ACDA-49CC-9A37-9DCF8EE7C21C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EA0A-F965-4FF7-BA47-613E4B8F94A2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37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4878-ACDA-49CC-9A37-9DCF8EE7C21C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EA0A-F965-4FF7-BA47-613E4B8F94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33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4878-ACDA-49CC-9A37-9DCF8EE7C21C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EA0A-F965-4FF7-BA47-613E4B8F94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01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4878-ACDA-49CC-9A37-9DCF8EE7C21C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EA0A-F965-4FF7-BA47-613E4B8F94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12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4878-ACDA-49CC-9A37-9DCF8EE7C21C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EA0A-F965-4FF7-BA47-613E4B8F94A2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1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4878-ACDA-49CC-9A37-9DCF8EE7C21C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EA0A-F965-4FF7-BA47-613E4B8F94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37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4878-ACDA-49CC-9A37-9DCF8EE7C21C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EA0A-F965-4FF7-BA47-613E4B8F94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81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4878-ACDA-49CC-9A37-9DCF8EE7C21C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EA0A-F965-4FF7-BA47-613E4B8F94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02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4878-ACDA-49CC-9A37-9DCF8EE7C21C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EA0A-F965-4FF7-BA47-613E4B8F94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47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F04878-ACDA-49CC-9A37-9DCF8EE7C21C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D5EA0A-F965-4FF7-BA47-613E4B8F94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87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4878-ACDA-49CC-9A37-9DCF8EE7C21C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EA0A-F965-4FF7-BA47-613E4B8F94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10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F04878-ACDA-49CC-9A37-9DCF8EE7C21C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D5EA0A-F965-4FF7-BA47-613E4B8F94A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30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1" y="1107440"/>
            <a:ext cx="10058400" cy="3055112"/>
          </a:xfrm>
        </p:spPr>
        <p:txBody>
          <a:bodyPr>
            <a:normAutofit/>
          </a:bodyPr>
          <a:lstStyle/>
          <a:p>
            <a:r>
              <a:rPr lang="en-US" sz="6900" dirty="0"/>
              <a:t>The GUM Corpus: creating multilayer resources in the classroom</a:t>
            </a:r>
            <a:endParaRPr lang="pt-BR" sz="69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Amir Zeldes, 2016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344667" y="5598620"/>
            <a:ext cx="2813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+mj-lt"/>
              </a:rPr>
              <a:t>Tatiana Cavalcanti</a:t>
            </a:r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99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36776" y="1170432"/>
            <a:ext cx="8366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Os textos deveriam ser em inglês, apesar de terem sido observados alguns casos de palavras estrangeiras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O uso da língua não-padrão e a ocorrência de erros</a:t>
            </a:r>
            <a:r>
              <a:rPr lang="pt-BR" sz="2800" dirty="0"/>
              <a:t> </a:t>
            </a:r>
            <a:r>
              <a:rPr lang="pt-BR" sz="2800" dirty="0" smtClean="0"/>
              <a:t>foram marcados usando a </a:t>
            </a:r>
            <a:r>
              <a:rPr lang="pt-BR" sz="2800" dirty="0" err="1" smtClean="0"/>
              <a:t>tag</a:t>
            </a:r>
            <a:r>
              <a:rPr lang="pt-BR" sz="2800" dirty="0" smtClean="0"/>
              <a:t> &lt;sic&gt;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Um poema fazia parte de um dos textos, e recebeu uma marcação específica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169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27048" y="822960"/>
            <a:ext cx="9957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+mj-lt"/>
              </a:rPr>
              <a:t>3.1. </a:t>
            </a:r>
            <a:r>
              <a:rPr lang="en-CA" sz="4000" dirty="0" smtClean="0">
                <a:latin typeface="+mj-lt"/>
              </a:rPr>
              <a:t>Tokenization and part of speech tagging</a:t>
            </a:r>
            <a:endParaRPr lang="en-CA" sz="1600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65960" y="1915347"/>
            <a:ext cx="6675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Base para outras camadas da anotação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Penn </a:t>
            </a:r>
            <a:r>
              <a:rPr lang="pt-BR" sz="2800" dirty="0" err="1" smtClean="0"/>
              <a:t>Treebank</a:t>
            </a:r>
            <a:r>
              <a:rPr lang="pt-BR" sz="2800" dirty="0" smtClean="0"/>
              <a:t>: </a:t>
            </a:r>
            <a:r>
              <a:rPr lang="pt-BR" sz="2800" dirty="0" err="1" smtClean="0"/>
              <a:t>tag</a:t>
            </a:r>
            <a:r>
              <a:rPr lang="pt-BR" sz="2800" dirty="0" smtClean="0"/>
              <a:t> set e </a:t>
            </a:r>
            <a:r>
              <a:rPr lang="pt-BR" sz="2800" dirty="0" err="1" smtClean="0"/>
              <a:t>guidelines</a:t>
            </a: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err="1" smtClean="0"/>
              <a:t>Tokenização</a:t>
            </a:r>
            <a:r>
              <a:rPr lang="pt-BR" sz="2800" dirty="0" smtClean="0"/>
              <a:t> automática e correção manual dos alunos</a:t>
            </a:r>
            <a:endParaRPr lang="pt-BR" sz="2800" dirty="0"/>
          </a:p>
        </p:txBody>
      </p:sp>
      <p:grpSp>
        <p:nvGrpSpPr>
          <p:cNvPr id="5" name="Grupo 4"/>
          <p:cNvGrpSpPr/>
          <p:nvPr/>
        </p:nvGrpSpPr>
        <p:grpSpPr>
          <a:xfrm>
            <a:off x="2962656" y="3782307"/>
            <a:ext cx="512064" cy="274320"/>
            <a:chOff x="2688336" y="4491728"/>
            <a:chExt cx="512064" cy="274320"/>
          </a:xfrm>
        </p:grpSpPr>
        <p:cxnSp>
          <p:nvCxnSpPr>
            <p:cNvPr id="6" name="Conector reto 5"/>
            <p:cNvCxnSpPr/>
            <p:nvPr/>
          </p:nvCxnSpPr>
          <p:spPr>
            <a:xfrm flipH="1">
              <a:off x="2825496" y="4491728"/>
              <a:ext cx="237744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2688336" y="4628888"/>
              <a:ext cx="512064" cy="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/>
          <p:cNvSpPr txBox="1"/>
          <p:nvPr/>
        </p:nvSpPr>
        <p:spPr>
          <a:xfrm>
            <a:off x="3474720" y="3670316"/>
            <a:ext cx="630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tagging foi feito do ZERO manualmente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965960" y="4381774"/>
            <a:ext cx="7342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Editores de texto escolhidos pelos alunos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662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72184" y="786384"/>
            <a:ext cx="849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 smtClean="0"/>
              <a:t>Avaliação da qualidade do procedimento de </a:t>
            </a:r>
            <a:r>
              <a:rPr lang="pt-BR" sz="2800" b="1" i="1" dirty="0" smtClean="0"/>
              <a:t>tagging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Comparação da performance dos alunos com a do </a:t>
            </a:r>
            <a:r>
              <a:rPr lang="pt-BR" sz="2800" dirty="0" err="1" smtClean="0"/>
              <a:t>tagger</a:t>
            </a:r>
            <a:r>
              <a:rPr lang="pt-BR" sz="2800" dirty="0" smtClean="0"/>
              <a:t> automático</a:t>
            </a: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2441561"/>
            <a:ext cx="4517136" cy="353301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6007608" y="2779776"/>
            <a:ext cx="5852160" cy="253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500" dirty="0" smtClean="0">
                <a:solidFill>
                  <a:schemeClr val="accent1"/>
                </a:solidFill>
              </a:rPr>
              <a:t>(</a:t>
            </a:r>
            <a:r>
              <a:rPr lang="pt-BR" sz="2500" dirty="0" err="1" smtClean="0">
                <a:solidFill>
                  <a:schemeClr val="accent1"/>
                </a:solidFill>
              </a:rPr>
              <a:t>eq</a:t>
            </a:r>
            <a:r>
              <a:rPr lang="pt-BR" sz="2500" dirty="0" smtClean="0">
                <a:solidFill>
                  <a:schemeClr val="accent1"/>
                </a:solidFill>
              </a:rPr>
              <a:t>) </a:t>
            </a:r>
            <a:r>
              <a:rPr lang="pt-BR" sz="2500" dirty="0" smtClean="0"/>
              <a:t>concordância com o </a:t>
            </a:r>
            <a:r>
              <a:rPr lang="pt-BR" sz="2500" dirty="0" err="1" smtClean="0"/>
              <a:t>tagger</a:t>
            </a:r>
            <a:endParaRPr lang="pt-BR" sz="2500" dirty="0" smtClean="0"/>
          </a:p>
          <a:p>
            <a:pPr>
              <a:lnSpc>
                <a:spcPct val="150000"/>
              </a:lnSpc>
            </a:pPr>
            <a:r>
              <a:rPr lang="pt-BR" sz="2500" dirty="0" smtClean="0">
                <a:solidFill>
                  <a:schemeClr val="accent1"/>
                </a:solidFill>
              </a:rPr>
              <a:t>(+)</a:t>
            </a:r>
            <a:r>
              <a:rPr lang="pt-BR" sz="2500" dirty="0" smtClean="0"/>
              <a:t> acerto do anotador; erro do </a:t>
            </a:r>
            <a:r>
              <a:rPr lang="pt-BR" sz="2500" dirty="0" err="1" smtClean="0"/>
              <a:t>tagger</a:t>
            </a:r>
            <a:endParaRPr lang="pt-BR" sz="2500" dirty="0" smtClean="0"/>
          </a:p>
          <a:p>
            <a:r>
              <a:rPr lang="pt-BR" sz="2500" dirty="0" smtClean="0">
                <a:solidFill>
                  <a:schemeClr val="accent1"/>
                </a:solidFill>
              </a:rPr>
              <a:t>(OK) </a:t>
            </a:r>
            <a:r>
              <a:rPr lang="pt-BR" sz="2500" dirty="0" smtClean="0"/>
              <a:t>discordância com argumentos para as duas decisões</a:t>
            </a:r>
          </a:p>
          <a:p>
            <a:pPr>
              <a:lnSpc>
                <a:spcPct val="150000"/>
              </a:lnSpc>
            </a:pPr>
            <a:r>
              <a:rPr lang="pt-BR" sz="2500" dirty="0" smtClean="0">
                <a:solidFill>
                  <a:schemeClr val="accent1"/>
                </a:solidFill>
              </a:rPr>
              <a:t>(</a:t>
            </a:r>
            <a:r>
              <a:rPr lang="pt-BR" sz="2500" dirty="0" err="1" smtClean="0">
                <a:solidFill>
                  <a:schemeClr val="accent1"/>
                </a:solidFill>
              </a:rPr>
              <a:t>err</a:t>
            </a:r>
            <a:r>
              <a:rPr lang="pt-BR" sz="2500" dirty="0" smtClean="0">
                <a:solidFill>
                  <a:schemeClr val="accent1"/>
                </a:solidFill>
              </a:rPr>
              <a:t>) </a:t>
            </a:r>
            <a:r>
              <a:rPr lang="pt-BR" sz="2500" dirty="0" smtClean="0"/>
              <a:t>erro do anotador; acerto do </a:t>
            </a:r>
            <a:r>
              <a:rPr lang="pt-BR" sz="2500" dirty="0" err="1" smtClean="0"/>
              <a:t>tagger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9033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72184" y="1078992"/>
            <a:ext cx="8878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“OK”: casos em que o </a:t>
            </a:r>
            <a:r>
              <a:rPr lang="pt-BR" sz="2800" dirty="0" err="1" smtClean="0"/>
              <a:t>tagger</a:t>
            </a:r>
            <a:r>
              <a:rPr lang="pt-BR" sz="2800" dirty="0" smtClean="0"/>
              <a:t> tomou decisões baseadas em </a:t>
            </a:r>
            <a:r>
              <a:rPr lang="pt-BR" sz="2800" u="sng" dirty="0" smtClean="0"/>
              <a:t>forma</a:t>
            </a:r>
            <a:r>
              <a:rPr lang="pt-BR" sz="2800" dirty="0" smtClean="0"/>
              <a:t>, enquanto o anotador humano fez uma análise mais </a:t>
            </a:r>
            <a:r>
              <a:rPr lang="pt-BR" sz="2800" u="sng" dirty="0" smtClean="0"/>
              <a:t>contextual</a:t>
            </a:r>
            <a:r>
              <a:rPr lang="pt-BR" sz="2800" dirty="0" smtClean="0"/>
              <a:t> ou </a:t>
            </a:r>
            <a:r>
              <a:rPr lang="pt-BR" sz="2800" u="sng" dirty="0" smtClean="0"/>
              <a:t>semântica</a:t>
            </a:r>
            <a:r>
              <a:rPr lang="pt-BR" sz="2800" dirty="0" smtClean="0"/>
              <a:t>:</a:t>
            </a:r>
          </a:p>
          <a:p>
            <a:pPr lvl="1"/>
            <a:r>
              <a:rPr lang="pt-BR" sz="2800" dirty="0" smtClean="0"/>
              <a:t>	(1) Usos não padronizados de pontuação</a:t>
            </a:r>
          </a:p>
          <a:p>
            <a:pPr lvl="2"/>
            <a:r>
              <a:rPr lang="pt-BR" sz="2800" dirty="0" smtClean="0"/>
              <a:t>(2) Ambiguidades</a:t>
            </a:r>
          </a:p>
          <a:p>
            <a:pPr lvl="1"/>
            <a:endParaRPr lang="pt-BR" sz="2800" dirty="0" smtClean="0"/>
          </a:p>
          <a:p>
            <a:pPr lvl="1"/>
            <a:r>
              <a:rPr lang="pt-BR" sz="2800" dirty="0" smtClean="0">
                <a:solidFill>
                  <a:schemeClr val="accent1"/>
                </a:solidFill>
              </a:rPr>
              <a:t>Ex.: </a:t>
            </a:r>
            <a:r>
              <a:rPr lang="pt-BR" sz="2800" dirty="0" smtClean="0"/>
              <a:t>A new </a:t>
            </a:r>
            <a:r>
              <a:rPr lang="pt-BR" sz="2800" dirty="0" err="1" smtClean="0"/>
              <a:t>obsession</a:t>
            </a:r>
            <a:r>
              <a:rPr lang="pt-BR" sz="2800" dirty="0" smtClean="0"/>
              <a:t> </a:t>
            </a:r>
            <a:r>
              <a:rPr lang="pt-BR" sz="2800" dirty="0" err="1" smtClean="0"/>
              <a:t>is</a:t>
            </a:r>
            <a:r>
              <a:rPr lang="pt-BR" sz="2800" dirty="0" smtClean="0"/>
              <a:t> </a:t>
            </a:r>
            <a:r>
              <a:rPr lang="pt-BR" sz="2800" dirty="0" err="1" smtClean="0"/>
              <a:t>taking</a:t>
            </a:r>
            <a:r>
              <a:rPr lang="pt-BR" sz="2800" dirty="0" smtClean="0"/>
              <a:t> </a:t>
            </a:r>
            <a:r>
              <a:rPr lang="pt-BR" sz="2800" b="1" dirty="0" err="1" smtClean="0"/>
              <a:t>hold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</a:t>
            </a:r>
            <a:r>
              <a:rPr lang="pt-BR" sz="2800" dirty="0" err="1" smtClean="0"/>
              <a:t>the</a:t>
            </a:r>
            <a:r>
              <a:rPr lang="pt-BR" sz="2800" dirty="0" smtClean="0"/>
              <a:t> internet.</a:t>
            </a:r>
          </a:p>
          <a:p>
            <a:pPr lvl="1"/>
            <a:r>
              <a:rPr lang="pt-BR" sz="2800" dirty="0" smtClean="0"/>
              <a:t>(não fica claro se “</a:t>
            </a:r>
            <a:r>
              <a:rPr lang="pt-BR" sz="2800" dirty="0" err="1" smtClean="0"/>
              <a:t>take</a:t>
            </a:r>
            <a:r>
              <a:rPr lang="pt-BR" sz="2800" dirty="0" smtClean="0"/>
              <a:t> </a:t>
            </a:r>
            <a:r>
              <a:rPr lang="pt-BR" sz="2800" dirty="0" err="1" smtClean="0"/>
              <a:t>hold</a:t>
            </a:r>
            <a:r>
              <a:rPr lang="pt-BR" sz="2800" dirty="0" smtClean="0"/>
              <a:t>” é um </a:t>
            </a:r>
            <a:r>
              <a:rPr lang="pt-BR" sz="2800" dirty="0" err="1" smtClean="0"/>
              <a:t>phrasal</a:t>
            </a:r>
            <a:r>
              <a:rPr lang="pt-BR" sz="2800" dirty="0" smtClean="0"/>
              <a:t> </a:t>
            </a:r>
            <a:r>
              <a:rPr lang="pt-BR" sz="2800" dirty="0" err="1" smtClean="0"/>
              <a:t>verb</a:t>
            </a:r>
            <a:r>
              <a:rPr lang="pt-BR" sz="2800" dirty="0" smtClean="0"/>
              <a:t> ou se é o mesmo que “</a:t>
            </a:r>
            <a:r>
              <a:rPr lang="pt-BR" sz="2800" dirty="0" err="1" smtClean="0"/>
              <a:t>take</a:t>
            </a:r>
            <a:r>
              <a:rPr lang="pt-BR" sz="2800" dirty="0" smtClean="0"/>
              <a:t> a </a:t>
            </a:r>
            <a:r>
              <a:rPr lang="pt-BR" sz="2800" dirty="0" err="1" smtClean="0"/>
              <a:t>hold</a:t>
            </a:r>
            <a:r>
              <a:rPr lang="pt-BR" sz="2800" dirty="0" smtClean="0"/>
              <a:t>” com objeto não-pronominal)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941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27048" y="822960"/>
            <a:ext cx="79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+mj-lt"/>
              </a:rPr>
              <a:t>3.2. Structural TEI annotation</a:t>
            </a:r>
            <a:endParaRPr lang="en-CA" sz="1600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27048" y="1865376"/>
            <a:ext cx="913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Preservar a estrutura original no layout do documento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Discussão em sala sobre os elementos estruturais que seriam incluídos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Alguns desses elementos só estavam presentes especificamente em </a:t>
            </a:r>
            <a:r>
              <a:rPr lang="pt-BR" sz="2800" b="1" dirty="0" smtClean="0"/>
              <a:t>um</a:t>
            </a:r>
            <a:r>
              <a:rPr lang="pt-BR" sz="2800" dirty="0" smtClean="0"/>
              <a:t> ou </a:t>
            </a:r>
            <a:r>
              <a:rPr lang="pt-BR" sz="2800" b="1" dirty="0" smtClean="0"/>
              <a:t>dois</a:t>
            </a:r>
            <a:r>
              <a:rPr lang="pt-BR" sz="2800" dirty="0" smtClean="0"/>
              <a:t> textos, mas foram utilizados com o argumento de que poderiam interessar certas pesquisas.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889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08176" y="978408"/>
            <a:ext cx="88696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 smtClean="0"/>
              <a:t>A </a:t>
            </a:r>
            <a:r>
              <a:rPr lang="pt-BR" sz="2800" dirty="0" err="1" smtClean="0"/>
              <a:t>tag</a:t>
            </a:r>
            <a:r>
              <a:rPr lang="pt-BR" sz="2800" dirty="0" smtClean="0"/>
              <a:t> &lt;sic&gt;: útil para avaliar o nível de descuido ou desorganização do texto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Textos de autores não-nativos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Textos com mais de um autor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Erros de digitação, </a:t>
            </a:r>
            <a:r>
              <a:rPr lang="pt-BR" sz="2800" dirty="0" err="1" smtClean="0"/>
              <a:t>fillers</a:t>
            </a:r>
            <a:r>
              <a:rPr lang="pt-BR" sz="2800" dirty="0" smtClean="0"/>
              <a:t>, ocorrências não-padrão da língua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14 </a:t>
            </a:r>
            <a:r>
              <a:rPr lang="pt-BR" sz="2800" dirty="0" err="1" smtClean="0"/>
              <a:t>tags</a:t>
            </a:r>
            <a:r>
              <a:rPr lang="pt-BR" sz="2800" dirty="0" smtClean="0"/>
              <a:t> &lt;sic&gt; presentes em 6 dos 25 documentos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276856" y="4645152"/>
            <a:ext cx="758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1"/>
                </a:solidFill>
              </a:rPr>
              <a:t>Ex.: </a:t>
            </a:r>
            <a:r>
              <a:rPr lang="pt-BR" sz="2400" dirty="0" smtClean="0"/>
              <a:t>It </a:t>
            </a:r>
            <a:r>
              <a:rPr lang="pt-BR" sz="2400" dirty="0" err="1" smtClean="0"/>
              <a:t>is</a:t>
            </a:r>
            <a:r>
              <a:rPr lang="pt-BR" sz="2400" dirty="0" smtClean="0"/>
              <a:t> </a:t>
            </a:r>
            <a:r>
              <a:rPr lang="pt-BR" sz="2400" b="1" dirty="0" smtClean="0"/>
              <a:t>&lt;sic&gt;</a:t>
            </a:r>
            <a:r>
              <a:rPr lang="pt-BR" sz="2400" dirty="0" err="1" smtClean="0"/>
              <a:t>recommend</a:t>
            </a:r>
            <a:r>
              <a:rPr lang="pt-BR" sz="2400" b="1" dirty="0" smtClean="0"/>
              <a:t>&lt;/sic&gt; </a:t>
            </a:r>
            <a:r>
              <a:rPr lang="pt-BR" sz="2400" dirty="0" err="1" smtClean="0"/>
              <a:t>that</a:t>
            </a:r>
            <a:r>
              <a:rPr lang="pt-BR" sz="2400" dirty="0" smtClean="0"/>
              <a:t> </a:t>
            </a:r>
            <a:r>
              <a:rPr lang="pt-BR" sz="2400" dirty="0" err="1" smtClean="0"/>
              <a:t>you</a:t>
            </a:r>
            <a:r>
              <a:rPr lang="pt-BR" sz="2400" dirty="0" smtClean="0"/>
              <a:t> use short </a:t>
            </a:r>
            <a:r>
              <a:rPr lang="pt-BR" sz="2400" dirty="0" err="1" smtClean="0"/>
              <a:t>words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423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93" y="618201"/>
            <a:ext cx="7938151" cy="4943137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8421624" y="5561338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(grifo meu)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4600" y="5746004"/>
            <a:ext cx="573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Base para tarefas subsequentes como a análise sintática</a:t>
            </a:r>
            <a:endParaRPr lang="pt-BR" dirty="0"/>
          </a:p>
        </p:txBody>
      </p:sp>
      <p:sp>
        <p:nvSpPr>
          <p:cNvPr id="6" name="Estrela de 5 pontas 5"/>
          <p:cNvSpPr/>
          <p:nvPr/>
        </p:nvSpPr>
        <p:spPr>
          <a:xfrm>
            <a:off x="6629400" y="4562856"/>
            <a:ext cx="82296" cy="822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2459736" y="5848374"/>
            <a:ext cx="109728" cy="876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8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27048" y="822960"/>
            <a:ext cx="79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+mj-lt"/>
              </a:rPr>
              <a:t>3.3. Syntactic annotation</a:t>
            </a:r>
            <a:endParaRPr lang="en-CA" sz="1600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27048" y="1801827"/>
            <a:ext cx="9079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Tarefa complexa –  alunos de linguística tem clara vantagem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Crowd-sourcing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Os dados, </a:t>
            </a:r>
            <a:r>
              <a:rPr lang="pt-BR" sz="2800" dirty="0" err="1" smtClean="0"/>
              <a:t>tokenizados</a:t>
            </a:r>
            <a:r>
              <a:rPr lang="pt-BR" sz="2800" dirty="0" smtClean="0"/>
              <a:t> e com as </a:t>
            </a:r>
            <a:r>
              <a:rPr lang="pt-BR" sz="2800" dirty="0" err="1" smtClean="0"/>
              <a:t>tags</a:t>
            </a:r>
            <a:r>
              <a:rPr lang="pt-BR" sz="2800" dirty="0" smtClean="0"/>
              <a:t> de POS (das tarefas anteriores), passaram pelo </a:t>
            </a:r>
            <a:r>
              <a:rPr lang="pt-BR" sz="2800" dirty="0" err="1" smtClean="0"/>
              <a:t>parser</a:t>
            </a:r>
            <a:r>
              <a:rPr lang="pt-BR" sz="2800" dirty="0" smtClean="0"/>
              <a:t> de Stanford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grpSp>
        <p:nvGrpSpPr>
          <p:cNvPr id="5" name="Grupo 4"/>
          <p:cNvGrpSpPr/>
          <p:nvPr/>
        </p:nvGrpSpPr>
        <p:grpSpPr>
          <a:xfrm>
            <a:off x="2816352" y="4120862"/>
            <a:ext cx="512064" cy="274320"/>
            <a:chOff x="2688336" y="4491728"/>
            <a:chExt cx="512064" cy="274320"/>
          </a:xfrm>
        </p:grpSpPr>
        <p:cxnSp>
          <p:nvCxnSpPr>
            <p:cNvPr id="6" name="Conector reto 5"/>
            <p:cNvCxnSpPr/>
            <p:nvPr/>
          </p:nvCxnSpPr>
          <p:spPr>
            <a:xfrm flipH="1">
              <a:off x="2825496" y="4491728"/>
              <a:ext cx="237744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2688336" y="4628888"/>
              <a:ext cx="512064" cy="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/>
          <p:cNvSpPr txBox="1"/>
          <p:nvPr/>
        </p:nvSpPr>
        <p:spPr>
          <a:xfrm>
            <a:off x="3438144" y="4017818"/>
            <a:ext cx="458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Resultado: </a:t>
            </a:r>
            <a:r>
              <a:rPr lang="pt-BR" sz="2800" b="1" dirty="0" err="1" smtClean="0"/>
              <a:t>Constituent</a:t>
            </a:r>
            <a:r>
              <a:rPr lang="pt-BR" sz="2800" dirty="0" smtClean="0"/>
              <a:t> </a:t>
            </a:r>
            <a:r>
              <a:rPr lang="pt-BR" sz="2800" dirty="0" err="1" smtClean="0"/>
              <a:t>trees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27048" y="4750464"/>
            <a:ext cx="869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No correção manual, optou-se por árvores de </a:t>
            </a:r>
            <a:r>
              <a:rPr lang="pt-BR" sz="2800" b="1" dirty="0" smtClean="0"/>
              <a:t>dependência</a:t>
            </a:r>
            <a:r>
              <a:rPr lang="pt-BR" sz="2800" dirty="0" smtClean="0"/>
              <a:t> (mais fáceis de corrigir e ensinar)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179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526" r="1554" b="1306"/>
          <a:stretch/>
        </p:blipFill>
        <p:spPr>
          <a:xfrm>
            <a:off x="2971800" y="278395"/>
            <a:ext cx="6172200" cy="586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14273" y="848606"/>
            <a:ext cx="91830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/>
              <a:t>Avaliação da </a:t>
            </a:r>
            <a:r>
              <a:rPr lang="pt-BR" sz="2800" dirty="0" smtClean="0"/>
              <a:t>precisão da </a:t>
            </a:r>
            <a:r>
              <a:rPr lang="pt-BR" sz="2800" b="1" i="1" dirty="0" smtClean="0"/>
              <a:t>análise sintática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Aprox. 100 </a:t>
            </a:r>
            <a:r>
              <a:rPr lang="pt-BR" sz="2800" dirty="0" err="1" smtClean="0"/>
              <a:t>tokens</a:t>
            </a:r>
            <a:r>
              <a:rPr lang="pt-BR" sz="2800" dirty="0" smtClean="0"/>
              <a:t> de cada aluno foram corrigidos manualmente pelo instrutor (2280 ao todo)</a:t>
            </a:r>
            <a:endParaRPr lang="pt-BR" sz="28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8714232" y="2002536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9217152" y="1783080"/>
            <a:ext cx="108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10% do corpus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37360" y="2453057"/>
            <a:ext cx="96286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O Stanford </a:t>
            </a:r>
            <a:r>
              <a:rPr lang="pt-BR" sz="2800" dirty="0" err="1" smtClean="0"/>
              <a:t>Parser</a:t>
            </a:r>
            <a:r>
              <a:rPr lang="pt-BR" sz="2800" dirty="0" smtClean="0"/>
              <a:t> (3.4) tem uma precisão de aprox. </a:t>
            </a:r>
            <a:r>
              <a:rPr lang="pt-BR" sz="2800" b="1" dirty="0" smtClean="0"/>
              <a:t>90%</a:t>
            </a:r>
            <a:r>
              <a:rPr lang="pt-BR" sz="2800" dirty="0" smtClean="0"/>
              <a:t> de </a:t>
            </a:r>
            <a:r>
              <a:rPr lang="pt-BR" sz="2800" dirty="0" err="1" smtClean="0"/>
              <a:t>unlabeled</a:t>
            </a:r>
            <a:r>
              <a:rPr lang="pt-BR" sz="2800" dirty="0" smtClean="0"/>
              <a:t> </a:t>
            </a:r>
            <a:r>
              <a:rPr lang="pt-BR" sz="2800" dirty="0" err="1" smtClean="0"/>
              <a:t>constituent</a:t>
            </a:r>
            <a:r>
              <a:rPr lang="pt-BR" sz="2800" dirty="0" smtClean="0"/>
              <a:t> </a:t>
            </a:r>
            <a:r>
              <a:rPr lang="pt-BR" sz="2800" dirty="0" err="1" smtClean="0"/>
              <a:t>parsing</a:t>
            </a:r>
            <a:r>
              <a:rPr lang="pt-BR" sz="2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A versão 3.5 tem precisão de </a:t>
            </a:r>
            <a:r>
              <a:rPr lang="pt-BR" sz="2800" b="1" dirty="0" smtClean="0"/>
              <a:t>92%</a:t>
            </a:r>
            <a:r>
              <a:rPr lang="pt-BR" sz="2800" dirty="0" smtClean="0"/>
              <a:t> de </a:t>
            </a:r>
            <a:r>
              <a:rPr lang="pt-BR" sz="2800" dirty="0" err="1" smtClean="0"/>
              <a:t>unlabeled</a:t>
            </a:r>
            <a:r>
              <a:rPr lang="pt-BR" sz="2800" dirty="0" smtClean="0"/>
              <a:t> </a:t>
            </a:r>
            <a:r>
              <a:rPr lang="pt-BR" sz="2800" dirty="0" err="1" smtClean="0"/>
              <a:t>dependency</a:t>
            </a:r>
            <a:r>
              <a:rPr lang="pt-BR" sz="2800" dirty="0" smtClean="0"/>
              <a:t> </a:t>
            </a:r>
            <a:r>
              <a:rPr lang="pt-BR" sz="2800" dirty="0" err="1" smtClean="0"/>
              <a:t>attachment</a:t>
            </a:r>
            <a:r>
              <a:rPr lang="pt-BR" sz="2800" dirty="0" smtClean="0"/>
              <a:t> e aproximadamente </a:t>
            </a:r>
            <a:r>
              <a:rPr lang="pt-BR" sz="2800" b="1" dirty="0" smtClean="0"/>
              <a:t>90 %</a:t>
            </a:r>
            <a:r>
              <a:rPr lang="pt-BR" sz="2800" dirty="0" smtClean="0"/>
              <a:t> para </a:t>
            </a:r>
            <a:r>
              <a:rPr lang="pt-BR" sz="2800" dirty="0" err="1" smtClean="0"/>
              <a:t>labeled</a:t>
            </a:r>
            <a:r>
              <a:rPr lang="pt-BR" sz="2800" dirty="0" smtClean="0"/>
              <a:t> </a:t>
            </a:r>
            <a:r>
              <a:rPr lang="pt-BR" sz="2800" dirty="0" err="1" smtClean="0"/>
              <a:t>dependencies</a:t>
            </a:r>
            <a:r>
              <a:rPr lang="pt-BR" sz="2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Não é surpresa que o </a:t>
            </a:r>
            <a:r>
              <a:rPr lang="pt-BR" sz="2800" dirty="0" err="1" smtClean="0"/>
              <a:t>parser</a:t>
            </a:r>
            <a:r>
              <a:rPr lang="pt-BR" sz="2800" dirty="0" smtClean="0"/>
              <a:t> pontue por volta dos 80% nesse corpus, já que o domínio de treino é outro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527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27048" y="822960"/>
            <a:ext cx="334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+mj-lt"/>
              </a:rPr>
              <a:t>1. </a:t>
            </a:r>
            <a:r>
              <a:rPr lang="en-CA" sz="4000" dirty="0" smtClean="0">
                <a:latin typeface="+mj-lt"/>
              </a:rPr>
              <a:t>Introduction</a:t>
            </a:r>
            <a:endParaRPr lang="en-CA" sz="1600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56816" y="1874520"/>
            <a:ext cx="8622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1) </a:t>
            </a:r>
            <a:r>
              <a:rPr lang="pt-BR" sz="2800" dirty="0" smtClean="0"/>
              <a:t>O advento das anotações multicamadas</a:t>
            </a:r>
          </a:p>
          <a:p>
            <a:endParaRPr lang="pt-BR" sz="2800" dirty="0" smtClean="0"/>
          </a:p>
          <a:p>
            <a:r>
              <a:rPr lang="pt-BR" sz="2800" b="1" dirty="0" smtClean="0"/>
              <a:t>2) </a:t>
            </a:r>
            <a:r>
              <a:rPr lang="pt-BR" sz="2800" dirty="0" smtClean="0"/>
              <a:t>A expansão da base de criadores de corpora e softwares que permitam uma anotação colaborativa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27048" y="4133088"/>
            <a:ext cx="9272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Projetos crescentes que não são mais realizados apenas por pequenos grupos de </a:t>
            </a:r>
            <a:r>
              <a:rPr lang="pt-BR" sz="2800" i="1" dirty="0" smtClean="0"/>
              <a:t>experts</a:t>
            </a:r>
            <a:r>
              <a:rPr lang="pt-BR" sz="2800" dirty="0" smtClean="0"/>
              <a:t> – participação de alunos</a:t>
            </a:r>
            <a:endParaRPr lang="pt-BR" sz="28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6766560" y="5186781"/>
            <a:ext cx="512064" cy="274320"/>
            <a:chOff x="2587752" y="2377440"/>
            <a:chExt cx="512064" cy="274320"/>
          </a:xfrm>
        </p:grpSpPr>
        <p:cxnSp>
          <p:nvCxnSpPr>
            <p:cNvPr id="13" name="Conector reto 12"/>
            <p:cNvCxnSpPr/>
            <p:nvPr/>
          </p:nvCxnSpPr>
          <p:spPr>
            <a:xfrm flipH="1">
              <a:off x="2724912" y="2377440"/>
              <a:ext cx="237744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/>
            <p:nvPr/>
          </p:nvCxnSpPr>
          <p:spPr>
            <a:xfrm>
              <a:off x="2587752" y="2514600"/>
              <a:ext cx="512064" cy="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ixaDeTexto 15"/>
          <p:cNvSpPr txBox="1"/>
          <p:nvPr/>
        </p:nvSpPr>
        <p:spPr>
          <a:xfrm>
            <a:off x="7278624" y="5087195"/>
            <a:ext cx="28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Anotação integrada nas salas de aula</a:t>
            </a:r>
            <a:endParaRPr lang="pt-BR" sz="2400" dirty="0"/>
          </a:p>
        </p:txBody>
      </p:sp>
      <p:sp>
        <p:nvSpPr>
          <p:cNvPr id="2" name="Chave esquerda 1"/>
          <p:cNvSpPr/>
          <p:nvPr/>
        </p:nvSpPr>
        <p:spPr>
          <a:xfrm>
            <a:off x="1719072" y="1898178"/>
            <a:ext cx="237744" cy="17922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54" y="372010"/>
            <a:ext cx="5858090" cy="4218277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2459736" y="4764024"/>
            <a:ext cx="7653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Aumento da precisão do </a:t>
            </a:r>
            <a:r>
              <a:rPr lang="pt-BR" sz="2400" dirty="0" err="1" smtClean="0"/>
              <a:t>attachment</a:t>
            </a:r>
            <a:r>
              <a:rPr lang="pt-BR" sz="2400" dirty="0" smtClean="0"/>
              <a:t> 80%</a:t>
            </a:r>
            <a:r>
              <a:rPr lang="pt-BR" sz="2400" dirty="0" smtClean="0">
                <a:sym typeface="Wingdings" panose="05000000000000000000" pitchFamily="2" charset="2"/>
              </a:rPr>
              <a:t>90%</a:t>
            </a: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Aumento modesto no </a:t>
            </a:r>
            <a:r>
              <a:rPr lang="pt-BR" sz="2400" dirty="0" err="1" smtClean="0"/>
              <a:t>labelling</a:t>
            </a:r>
            <a:r>
              <a:rPr lang="pt-BR" sz="2400" dirty="0" smtClean="0"/>
              <a:t>: se o </a:t>
            </a:r>
            <a:r>
              <a:rPr lang="pt-BR" sz="2400" dirty="0" err="1" smtClean="0"/>
              <a:t>parser</a:t>
            </a:r>
            <a:r>
              <a:rPr lang="pt-BR" sz="2400" dirty="0" smtClean="0"/>
              <a:t> acertou o </a:t>
            </a:r>
            <a:r>
              <a:rPr lang="pt-BR" sz="2400" dirty="0" err="1" smtClean="0"/>
              <a:t>head</a:t>
            </a:r>
            <a:r>
              <a:rPr lang="pt-BR" sz="2400" dirty="0" smtClean="0"/>
              <a:t>, também acertou a </a:t>
            </a:r>
            <a:r>
              <a:rPr lang="pt-BR" sz="2400" dirty="0" err="1" smtClean="0"/>
              <a:t>label</a:t>
            </a:r>
            <a:r>
              <a:rPr lang="pt-BR" sz="2400" dirty="0" smtClean="0"/>
              <a:t> com muita frequência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404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356616" y="941832"/>
            <a:ext cx="11420856" cy="4251960"/>
            <a:chOff x="292608" y="301752"/>
            <a:chExt cx="11420856" cy="4251960"/>
          </a:xfrm>
        </p:grpSpPr>
        <p:sp>
          <p:nvSpPr>
            <p:cNvPr id="2" name="CaixaDeTexto 1"/>
            <p:cNvSpPr txBox="1"/>
            <p:nvPr/>
          </p:nvSpPr>
          <p:spPr>
            <a:xfrm>
              <a:off x="1636776" y="1197864"/>
              <a:ext cx="911656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800" dirty="0" smtClean="0"/>
                <a:t>Mesmo tendo prática em sintaxe, os alunos podem aprender muito com sentenças naturais. Elas muitas vezes apresentam fenômenos que não são discutidos em linguística e podem gerar discussões interessantes sobre como seriam anotadas essas sentenças não-canônicas.</a:t>
              </a:r>
              <a:endParaRPr lang="pt-BR" sz="2800" dirty="0"/>
            </a:p>
          </p:txBody>
        </p:sp>
        <p:sp>
          <p:nvSpPr>
            <p:cNvPr id="3" name="Nuvem 2"/>
            <p:cNvSpPr/>
            <p:nvPr/>
          </p:nvSpPr>
          <p:spPr>
            <a:xfrm>
              <a:off x="292608" y="301752"/>
              <a:ext cx="11420856" cy="425196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8958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76" y="1549584"/>
            <a:ext cx="5517496" cy="433591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1801368" y="738899"/>
            <a:ext cx="8796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 smtClean="0"/>
              <a:t>Como os erros variaram nos diferentes tipos de texto?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223760" y="1824713"/>
            <a:ext cx="430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Esperava-se do </a:t>
            </a:r>
            <a:r>
              <a:rPr lang="pt-BR" sz="2400" dirty="0" err="1" smtClean="0"/>
              <a:t>parser</a:t>
            </a:r>
            <a:r>
              <a:rPr lang="pt-BR" sz="2400" dirty="0" smtClean="0"/>
              <a:t> um </a:t>
            </a:r>
            <a:r>
              <a:rPr lang="pt-BR" sz="2400" dirty="0" smtClean="0">
                <a:solidFill>
                  <a:srgbClr val="00B050"/>
                </a:solidFill>
              </a:rPr>
              <a:t>melhor</a:t>
            </a:r>
            <a:r>
              <a:rPr lang="pt-BR" sz="2400" dirty="0" smtClean="0"/>
              <a:t> resultado nos artigos de jornal, e um </a:t>
            </a:r>
            <a:r>
              <a:rPr lang="pt-BR" sz="2400" dirty="0" smtClean="0">
                <a:solidFill>
                  <a:schemeClr val="accent1"/>
                </a:solidFill>
              </a:rPr>
              <a:t>pior</a:t>
            </a:r>
            <a:r>
              <a:rPr lang="pt-BR" sz="2400" dirty="0" smtClean="0"/>
              <a:t> nos textos instrucionais e entrevistas.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Ótima performance do </a:t>
            </a:r>
            <a:r>
              <a:rPr lang="pt-BR" sz="2400" dirty="0" err="1" smtClean="0"/>
              <a:t>parser</a:t>
            </a:r>
            <a:r>
              <a:rPr lang="pt-BR" sz="2400" dirty="0" smtClean="0"/>
              <a:t> nos guias de viagem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grpSp>
        <p:nvGrpSpPr>
          <p:cNvPr id="13" name="Grupo 12"/>
          <p:cNvGrpSpPr/>
          <p:nvPr/>
        </p:nvGrpSpPr>
        <p:grpSpPr>
          <a:xfrm>
            <a:off x="8202168" y="3580379"/>
            <a:ext cx="512064" cy="274320"/>
            <a:chOff x="2688336" y="4491728"/>
            <a:chExt cx="512064" cy="274320"/>
          </a:xfrm>
        </p:grpSpPr>
        <p:cxnSp>
          <p:nvCxnSpPr>
            <p:cNvPr id="14" name="Conector reto 13"/>
            <p:cNvCxnSpPr/>
            <p:nvPr/>
          </p:nvCxnSpPr>
          <p:spPr>
            <a:xfrm flipH="1">
              <a:off x="2825496" y="4491728"/>
              <a:ext cx="237744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>
              <a:off x="2688336" y="4628888"/>
              <a:ext cx="512064" cy="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ixaDeTexto 15"/>
          <p:cNvSpPr txBox="1"/>
          <p:nvPr/>
        </p:nvSpPr>
        <p:spPr>
          <a:xfrm>
            <a:off x="8714232" y="3458021"/>
            <a:ext cx="2395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Resultados não tão discrepantes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911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76" y="1549584"/>
            <a:ext cx="5517496" cy="433591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1801368" y="738899"/>
            <a:ext cx="8796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 smtClean="0"/>
              <a:t>Como os erros variaram nos diferentes tipos de texto?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251192" y="1449000"/>
            <a:ext cx="430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Performance relativamente homogênea dos anotadores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Houve mais erros humanos nos textos de “</a:t>
            </a:r>
            <a:r>
              <a:rPr lang="pt-BR" sz="2400" dirty="0" err="1" smtClean="0"/>
              <a:t>how-to</a:t>
            </a:r>
            <a:r>
              <a:rPr lang="pt-BR" sz="2400" dirty="0" smtClean="0"/>
              <a:t>”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 smtClean="0"/>
              <a:t>	Listas de passos ou ingredientes – estruturas mais difíceis de serem analisadas sintaticamente </a:t>
            </a:r>
            <a:endParaRPr lang="pt-BR" sz="2400" dirty="0"/>
          </a:p>
        </p:txBody>
      </p:sp>
      <p:sp>
        <p:nvSpPr>
          <p:cNvPr id="2" name="Seta para baixo 1"/>
          <p:cNvSpPr/>
          <p:nvPr/>
        </p:nvSpPr>
        <p:spPr>
          <a:xfrm>
            <a:off x="8814816" y="3767328"/>
            <a:ext cx="384048" cy="557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4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39520" y="725424"/>
            <a:ext cx="10396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+mj-lt"/>
              </a:rPr>
              <a:t>3.4. Entities, coreference and information status</a:t>
            </a:r>
            <a:endParaRPr lang="en-CA" sz="1600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35608" y="1847088"/>
            <a:ext cx="9473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2800" dirty="0" smtClean="0"/>
              <a:t> Além das camadas morfossintáticas, é interessante anotar outras informações relacionadas aos referentes discursivos: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Informações semânticas, onde eles são introduzidos no texto, como é feita a referência a eles etc.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sp>
        <p:nvSpPr>
          <p:cNvPr id="5" name="Seta para a direita 4"/>
          <p:cNvSpPr/>
          <p:nvPr/>
        </p:nvSpPr>
        <p:spPr>
          <a:xfrm>
            <a:off x="2350008" y="4093857"/>
            <a:ext cx="466344" cy="304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816352" y="3984415"/>
            <a:ext cx="852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1"/>
                </a:solidFill>
              </a:rPr>
              <a:t>E</a:t>
            </a:r>
            <a:r>
              <a:rPr lang="pt-BR" sz="2800" dirty="0" smtClean="0">
                <a:solidFill>
                  <a:schemeClr val="accent1"/>
                </a:solidFill>
              </a:rPr>
              <a:t>ntidade</a:t>
            </a:r>
            <a:r>
              <a:rPr lang="pt-BR" sz="2800" dirty="0" smtClean="0"/>
              <a:t>, </a:t>
            </a:r>
            <a:r>
              <a:rPr lang="pt-BR" sz="2800" dirty="0" smtClean="0">
                <a:solidFill>
                  <a:srgbClr val="00B050"/>
                </a:solidFill>
              </a:rPr>
              <a:t>correferência</a:t>
            </a:r>
            <a:r>
              <a:rPr lang="pt-BR" sz="2800" dirty="0" smtClean="0"/>
              <a:t> e </a:t>
            </a:r>
            <a:r>
              <a:rPr lang="pt-BR" sz="2800" dirty="0" smtClean="0">
                <a:solidFill>
                  <a:srgbClr val="7030A0"/>
                </a:solidFill>
              </a:rPr>
              <a:t>status da informação</a:t>
            </a:r>
            <a:endParaRPr lang="pt-BR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44168" y="566928"/>
            <a:ext cx="92903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pt-BR" sz="2800" dirty="0" smtClean="0">
                <a:solidFill>
                  <a:schemeClr val="accent1"/>
                </a:solidFill>
              </a:rPr>
              <a:t>Entidades</a:t>
            </a:r>
          </a:p>
          <a:p>
            <a:endParaRPr lang="pt-BR" sz="2800" dirty="0" smtClean="0">
              <a:solidFill>
                <a:schemeClr val="accent1"/>
              </a:solidFill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pt-BR" sz="2800" dirty="0" smtClean="0"/>
              <a:t>OntoNotes – reduzido para </a:t>
            </a:r>
            <a:r>
              <a:rPr lang="pt-BR" sz="2800" b="1" dirty="0" smtClean="0"/>
              <a:t>11</a:t>
            </a:r>
            <a:r>
              <a:rPr lang="pt-BR" sz="2800" dirty="0" smtClean="0"/>
              <a:t> tipos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pt-BR" sz="2800" dirty="0" smtClean="0"/>
              <a:t>A seleção de “</a:t>
            </a:r>
            <a:r>
              <a:rPr lang="pt-BR" sz="2800" dirty="0" err="1" smtClean="0"/>
              <a:t>markables</a:t>
            </a:r>
            <a:r>
              <a:rPr lang="pt-BR" sz="2800" dirty="0" smtClean="0"/>
              <a:t>” incluía todos os </a:t>
            </a:r>
            <a:r>
              <a:rPr lang="pt-BR" sz="2800" dirty="0" err="1" smtClean="0"/>
              <a:t>NPs</a:t>
            </a:r>
            <a:r>
              <a:rPr lang="pt-BR" sz="2800" dirty="0" smtClean="0"/>
              <a:t> (non-</a:t>
            </a:r>
            <a:r>
              <a:rPr lang="pt-BR" sz="2800" dirty="0" err="1" smtClean="0"/>
              <a:t>pronouns</a:t>
            </a:r>
            <a:r>
              <a:rPr lang="pt-BR" sz="2800" dirty="0" smtClean="0"/>
              <a:t>) referenciais, e não apenas correferência ou entidades nomeadas</a:t>
            </a:r>
          </a:p>
          <a:p>
            <a:pPr lvl="1"/>
            <a:r>
              <a:rPr lang="pt-BR" sz="2800" dirty="0" smtClean="0"/>
              <a:t>(“algum país” seria anotado como PLACE mesmo que não fosse subsequentemente mencionado)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Simplificação das categorias do OntoNotes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Introdução das categorias OBJECT e ABSTRACT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endParaRPr lang="pt-BR" sz="2800" dirty="0">
              <a:solidFill>
                <a:schemeClr val="accent1"/>
              </a:solidFill>
            </a:endParaRP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928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03" y="557784"/>
            <a:ext cx="7651453" cy="4215383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2130552" y="4983480"/>
            <a:ext cx="861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OBS.: [a </a:t>
            </a:r>
            <a:r>
              <a:rPr lang="pt-BR" sz="2400" dirty="0" err="1" smtClean="0"/>
              <a:t>mini-MMPI</a:t>
            </a:r>
            <a:r>
              <a:rPr lang="pt-BR" sz="2400" dirty="0" smtClean="0"/>
              <a:t>] </a:t>
            </a:r>
            <a:r>
              <a:rPr lang="pt-BR" sz="2400" dirty="0" err="1" smtClean="0"/>
              <a:t>that</a:t>
            </a:r>
            <a:r>
              <a:rPr lang="pt-BR" sz="2400" dirty="0" smtClean="0"/>
              <a:t> I </a:t>
            </a:r>
            <a:r>
              <a:rPr lang="pt-BR" sz="2400" dirty="0" err="1" smtClean="0"/>
              <a:t>developed</a:t>
            </a:r>
            <a:r>
              <a:rPr lang="pt-BR" sz="2400" dirty="0" smtClean="0"/>
              <a:t>...</a:t>
            </a:r>
            <a:r>
              <a:rPr lang="pt-BR" sz="2400" dirty="0" err="1" smtClean="0"/>
              <a:t>if</a:t>
            </a:r>
            <a:r>
              <a:rPr lang="pt-BR" sz="2400" dirty="0" smtClean="0"/>
              <a:t> </a:t>
            </a:r>
            <a:r>
              <a:rPr lang="pt-BR" sz="2400" dirty="0" err="1" smtClean="0"/>
              <a:t>you’d</a:t>
            </a:r>
            <a:r>
              <a:rPr lang="pt-BR" sz="2400" dirty="0" smtClean="0"/>
              <a:t> </a:t>
            </a:r>
            <a:r>
              <a:rPr lang="pt-BR" sz="2400" dirty="0" err="1" smtClean="0"/>
              <a:t>like</a:t>
            </a:r>
            <a:r>
              <a:rPr lang="pt-BR" sz="2400" dirty="0" smtClean="0"/>
              <a:t> </a:t>
            </a:r>
            <a:r>
              <a:rPr lang="pt-BR" sz="2400" dirty="0" err="1" smtClean="0"/>
              <a:t>to</a:t>
            </a:r>
            <a:r>
              <a:rPr lang="pt-BR" sz="2400" dirty="0" smtClean="0"/>
              <a:t> </a:t>
            </a:r>
            <a:r>
              <a:rPr lang="pt-BR" sz="2400" dirty="0" err="1" smtClean="0"/>
              <a:t>see</a:t>
            </a:r>
            <a:r>
              <a:rPr lang="pt-BR" sz="2400" dirty="0" smtClean="0"/>
              <a:t> [</a:t>
            </a:r>
            <a:r>
              <a:rPr lang="pt-BR" sz="2400" dirty="0" err="1" smtClean="0"/>
              <a:t>one</a:t>
            </a:r>
            <a:r>
              <a:rPr lang="pt-BR" sz="2400" dirty="0" smtClean="0"/>
              <a:t>]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9352" y="5286126"/>
            <a:ext cx="94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OBJECT</a:t>
            </a:r>
            <a:endParaRPr lang="pt-BR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9488424" y="5286126"/>
            <a:ext cx="94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OBJECT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866803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16045" y="802886"/>
            <a:ext cx="89995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pt-BR" sz="2800" dirty="0" smtClean="0">
                <a:solidFill>
                  <a:srgbClr val="7030A0"/>
                </a:solidFill>
              </a:rPr>
              <a:t>Status da informação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endParaRPr lang="pt-BR" sz="2800" dirty="0">
              <a:solidFill>
                <a:srgbClr val="7030A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700" dirty="0" smtClean="0"/>
              <a:t>‘</a:t>
            </a:r>
            <a:r>
              <a:rPr lang="pt-BR" sz="2700" dirty="0" err="1" smtClean="0"/>
              <a:t>giv</a:t>
            </a:r>
            <a:r>
              <a:rPr lang="pt-BR" sz="2700" dirty="0" smtClean="0"/>
              <a:t>(</a:t>
            </a:r>
            <a:r>
              <a:rPr lang="pt-BR" sz="2700" dirty="0" err="1" smtClean="0"/>
              <a:t>en</a:t>
            </a:r>
            <a:r>
              <a:rPr lang="pt-BR" sz="2700" dirty="0" smtClean="0"/>
              <a:t>)’: algo já mencionado anteriormente</a:t>
            </a:r>
          </a:p>
          <a:p>
            <a:pPr lvl="1"/>
            <a:endParaRPr lang="pt-BR" sz="27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700" dirty="0" smtClean="0"/>
              <a:t>‘</a:t>
            </a:r>
            <a:r>
              <a:rPr lang="pt-BR" sz="2700" dirty="0" err="1" smtClean="0"/>
              <a:t>acc</a:t>
            </a:r>
            <a:r>
              <a:rPr lang="pt-BR" sz="2700" dirty="0" smtClean="0"/>
              <a:t>(</a:t>
            </a:r>
            <a:r>
              <a:rPr lang="pt-BR" sz="2700" dirty="0" err="1" smtClean="0"/>
              <a:t>essible</a:t>
            </a:r>
            <a:r>
              <a:rPr lang="pt-BR" sz="2700" dirty="0" smtClean="0"/>
              <a:t>)’: entidades que não requerem introdução, como “o sol”, “aqui” ou “eu”</a:t>
            </a:r>
          </a:p>
          <a:p>
            <a:pPr lvl="1"/>
            <a:endParaRPr lang="pt-BR" sz="27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700" dirty="0" smtClean="0"/>
              <a:t>‘new’: entidades não introduzidas ou inferidas</a:t>
            </a:r>
          </a:p>
        </p:txBody>
      </p:sp>
      <p:sp>
        <p:nvSpPr>
          <p:cNvPr id="6" name="Chave esquerda 5"/>
          <p:cNvSpPr/>
          <p:nvPr/>
        </p:nvSpPr>
        <p:spPr>
          <a:xfrm>
            <a:off x="1389888" y="1617404"/>
            <a:ext cx="896112" cy="2607124"/>
          </a:xfrm>
          <a:prstGeom prst="leftBrace">
            <a:avLst>
              <a:gd name="adj1" fmla="val 8333"/>
              <a:gd name="adj2" fmla="val 503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837944" y="4695169"/>
            <a:ext cx="621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“</a:t>
            </a:r>
            <a:r>
              <a:rPr lang="pt-BR" sz="2400" dirty="0" err="1" smtClean="0"/>
              <a:t>Markables</a:t>
            </a:r>
            <a:r>
              <a:rPr lang="pt-BR" sz="2400" dirty="0" smtClean="0"/>
              <a:t> </a:t>
            </a:r>
            <a:r>
              <a:rPr lang="pt-BR" sz="2400" dirty="0" err="1" smtClean="0"/>
              <a:t>were</a:t>
            </a:r>
            <a:r>
              <a:rPr lang="pt-BR" sz="2400" dirty="0" smtClean="0"/>
              <a:t> </a:t>
            </a:r>
            <a:r>
              <a:rPr lang="pt-BR" sz="2400" dirty="0" err="1" smtClean="0"/>
              <a:t>allowed</a:t>
            </a:r>
            <a:r>
              <a:rPr lang="pt-BR" sz="2400" dirty="0" smtClean="0"/>
              <a:t> </a:t>
            </a:r>
            <a:r>
              <a:rPr lang="pt-BR" sz="2400" dirty="0" err="1" smtClean="0"/>
              <a:t>to</a:t>
            </a:r>
            <a:r>
              <a:rPr lang="pt-BR" sz="2400" dirty="0" smtClean="0"/>
              <a:t> </a:t>
            </a:r>
            <a:r>
              <a:rPr lang="pt-BR" sz="2400" dirty="0" err="1" smtClean="0"/>
              <a:t>be</a:t>
            </a:r>
            <a:r>
              <a:rPr lang="pt-BR" sz="2400" dirty="0" smtClean="0"/>
              <a:t> </a:t>
            </a:r>
            <a:r>
              <a:rPr lang="pt-BR" sz="2400" dirty="0" err="1" smtClean="0"/>
              <a:t>nested</a:t>
            </a:r>
            <a:r>
              <a:rPr lang="pt-BR" sz="2400" dirty="0" smtClean="0"/>
              <a:t>”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164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17320" y="740664"/>
            <a:ext cx="7516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2800" dirty="0" smtClean="0">
                <a:solidFill>
                  <a:srgbClr val="00B050"/>
                </a:solidFill>
              </a:rPr>
              <a:t> Correferência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2800" dirty="0">
              <a:solidFill>
                <a:srgbClr val="00B05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OntoNotes (base)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Não-anotação da correferência de sujeito-predicado, como em “[John] é [um professor]”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Inclusão de possessivos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Distinção entre correferência e </a:t>
            </a:r>
            <a:r>
              <a:rPr lang="pt-BR" sz="2800" dirty="0" err="1" smtClean="0"/>
              <a:t>NPs</a:t>
            </a:r>
            <a:r>
              <a:rPr lang="pt-BR" sz="2800" dirty="0" smtClean="0"/>
              <a:t> apositivos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911096" y="4749570"/>
            <a:ext cx="512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 smtClean="0"/>
              <a:t>5</a:t>
            </a:r>
            <a:r>
              <a:rPr lang="pt-BR" sz="2800" dirty="0" smtClean="0"/>
              <a:t> </a:t>
            </a:r>
            <a:r>
              <a:rPr lang="pt-BR" sz="2800" b="1" dirty="0" smtClean="0"/>
              <a:t>tipos</a:t>
            </a:r>
            <a:r>
              <a:rPr lang="pt-BR" sz="2800" dirty="0" smtClean="0"/>
              <a:t> de correferência</a:t>
            </a:r>
            <a:endParaRPr lang="pt-BR" sz="2800" dirty="0"/>
          </a:p>
        </p:txBody>
      </p:sp>
      <p:sp>
        <p:nvSpPr>
          <p:cNvPr id="5" name="Chave esquerda 4"/>
          <p:cNvSpPr/>
          <p:nvPr/>
        </p:nvSpPr>
        <p:spPr>
          <a:xfrm>
            <a:off x="2039112" y="2103120"/>
            <a:ext cx="448056" cy="23682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1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5" y="1205385"/>
            <a:ext cx="9866375" cy="3066269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3566160" y="704088"/>
            <a:ext cx="477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Tabela 4: </a:t>
            </a:r>
            <a:r>
              <a:rPr lang="pt-BR" dirty="0" smtClean="0"/>
              <a:t>Tipos de correferência no GUM corpus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69464" y="4590288"/>
            <a:ext cx="7516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Bridging</a:t>
            </a:r>
            <a:r>
              <a:rPr lang="pt-BR" sz="2400" dirty="0" smtClean="0"/>
              <a:t>: [a </a:t>
            </a:r>
            <a:r>
              <a:rPr lang="pt-BR" sz="2400" dirty="0" err="1" smtClean="0"/>
              <a:t>car</a:t>
            </a:r>
            <a:r>
              <a:rPr lang="pt-BR" sz="2400" dirty="0" smtClean="0"/>
              <a:t>] </a:t>
            </a:r>
            <a:r>
              <a:rPr lang="pt-BR" sz="2400" dirty="0" smtClean="0">
                <a:sym typeface="Wingdings" panose="05000000000000000000" pitchFamily="2" charset="2"/>
              </a:rPr>
              <a:t> [</a:t>
            </a:r>
            <a:r>
              <a:rPr lang="pt-BR" sz="2400" dirty="0" err="1" smtClean="0">
                <a:sym typeface="Wingdings" panose="05000000000000000000" pitchFamily="2" charset="2"/>
              </a:rPr>
              <a:t>the</a:t>
            </a:r>
            <a:r>
              <a:rPr lang="pt-BR" sz="2400" dirty="0" smtClean="0">
                <a:sym typeface="Wingdings" panose="05000000000000000000" pitchFamily="2" charset="2"/>
              </a:rPr>
              <a:t> </a:t>
            </a:r>
            <a:r>
              <a:rPr lang="pt-BR" sz="2400" dirty="0" err="1" smtClean="0">
                <a:sym typeface="Wingdings" panose="05000000000000000000" pitchFamily="2" charset="2"/>
              </a:rPr>
              <a:t>wheels</a:t>
            </a:r>
            <a:r>
              <a:rPr lang="pt-BR" sz="2400" dirty="0" smtClean="0">
                <a:sym typeface="Wingdings" panose="05000000000000000000" pitchFamily="2" charset="2"/>
              </a:rPr>
              <a:t>] (</a:t>
            </a:r>
            <a:r>
              <a:rPr lang="pt-BR" sz="2400" dirty="0" err="1" smtClean="0">
                <a:sym typeface="Wingdings" panose="05000000000000000000" pitchFamily="2" charset="2"/>
              </a:rPr>
              <a:t>part-whole</a:t>
            </a:r>
            <a:r>
              <a:rPr lang="pt-BR" sz="2400" dirty="0" smtClean="0">
                <a:sym typeface="Wingdings" panose="05000000000000000000" pitchFamily="2" charset="2"/>
              </a:rPr>
              <a:t>)</a:t>
            </a:r>
          </a:p>
          <a:p>
            <a:r>
              <a:rPr lang="pt-BR" sz="2400" dirty="0" smtClean="0">
                <a:sym typeface="Wingdings" panose="05000000000000000000" pitchFamily="2" charset="2"/>
              </a:rPr>
              <a:t>- Entidade imediatamente acessível</a:t>
            </a:r>
            <a:r>
              <a:rPr lang="pt-BR" sz="2400" dirty="0" smtClean="0"/>
              <a:t> devido à menção prévia de um referente relacionado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038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1563624" y="923544"/>
            <a:ext cx="7790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 smtClean="0"/>
              <a:t>Georgetown </a:t>
            </a:r>
            <a:r>
              <a:rPr lang="pt-BR" sz="2800" dirty="0" err="1" smtClean="0"/>
              <a:t>University</a:t>
            </a:r>
            <a:r>
              <a:rPr lang="pt-BR" sz="2800" dirty="0" smtClean="0"/>
              <a:t> </a:t>
            </a:r>
            <a:r>
              <a:rPr lang="pt-BR" sz="2800" dirty="0" err="1" smtClean="0"/>
              <a:t>Multilayer</a:t>
            </a:r>
            <a:r>
              <a:rPr lang="pt-BR" sz="2800" dirty="0" smtClean="0"/>
              <a:t> Corpus (GUM)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Currículo de linguística da universidade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22.500 </a:t>
            </a:r>
            <a:r>
              <a:rPr lang="pt-BR" sz="2800" dirty="0" err="1" smtClean="0"/>
              <a:t>tokens</a:t>
            </a:r>
            <a:r>
              <a:rPr lang="pt-BR" sz="2800" dirty="0" smtClean="0"/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+180.000 anotações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Alunos com background em Linguística, mas com pouco treinamento em anotação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Decisões de composição do corpus e softwares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870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" t="2327" r="1422" b="2597"/>
          <a:stretch/>
        </p:blipFill>
        <p:spPr>
          <a:xfrm>
            <a:off x="2052627" y="609951"/>
            <a:ext cx="8481261" cy="4384975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2565203" y="5155430"/>
            <a:ext cx="78955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/>
              <a:t>Figura</a:t>
            </a:r>
            <a:r>
              <a:rPr lang="en-US" sz="2200" dirty="0" smtClean="0"/>
              <a:t> 5: Entity</a:t>
            </a:r>
            <a:r>
              <a:rPr lang="en-US" sz="2200" dirty="0"/>
              <a:t>, information status and co-reference annotation in </a:t>
            </a:r>
            <a:r>
              <a:rPr lang="en-US" sz="2200" dirty="0" smtClean="0"/>
              <a:t>ANNIS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6987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79947" y="738878"/>
            <a:ext cx="99854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/>
              <a:t>Avaliação da precisão </a:t>
            </a:r>
            <a:r>
              <a:rPr lang="pt-BR" sz="2800" dirty="0" smtClean="0"/>
              <a:t>dessas tarefas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Revisão feita pelo instrutor – “</a:t>
            </a:r>
            <a:r>
              <a:rPr lang="pt-BR" sz="2800" dirty="0" err="1" smtClean="0"/>
              <a:t>markables</a:t>
            </a:r>
            <a:r>
              <a:rPr lang="pt-BR" sz="2800" dirty="0" smtClean="0"/>
              <a:t>” faltantes ou incorretos, valores errados para o </a:t>
            </a:r>
            <a:r>
              <a:rPr lang="pt-BR" sz="2800" dirty="0" err="1" smtClean="0"/>
              <a:t>information</a:t>
            </a:r>
            <a:r>
              <a:rPr lang="pt-BR" sz="2800" dirty="0" smtClean="0"/>
              <a:t> status ou tipo de entidade, correferência anotada incorretamente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58" y="3227882"/>
            <a:ext cx="9308639" cy="2459686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481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06212" y="834565"/>
            <a:ext cx="9985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 correferência sofre mais de baixa </a:t>
            </a:r>
            <a:r>
              <a:rPr lang="pt-BR" sz="2800" b="1" dirty="0" smtClean="0"/>
              <a:t>recall </a:t>
            </a:r>
            <a:r>
              <a:rPr lang="pt-BR" sz="2800" dirty="0" smtClean="0"/>
              <a:t>(abrangência) do que precisão quando comparada com a detecção de “</a:t>
            </a:r>
            <a:r>
              <a:rPr lang="pt-BR" sz="2800" dirty="0" err="1" smtClean="0"/>
              <a:t>markables</a:t>
            </a:r>
            <a:r>
              <a:rPr lang="pt-BR" sz="2800" dirty="0" smtClean="0"/>
              <a:t>”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36" y="3238582"/>
            <a:ext cx="9308639" cy="2459686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grpSp>
        <p:nvGrpSpPr>
          <p:cNvPr id="5" name="Grupo 4"/>
          <p:cNvGrpSpPr/>
          <p:nvPr/>
        </p:nvGrpSpPr>
        <p:grpSpPr>
          <a:xfrm>
            <a:off x="2203704" y="1901093"/>
            <a:ext cx="512064" cy="274320"/>
            <a:chOff x="2688336" y="4491728"/>
            <a:chExt cx="512064" cy="274320"/>
          </a:xfrm>
        </p:grpSpPr>
        <p:cxnSp>
          <p:nvCxnSpPr>
            <p:cNvPr id="6" name="Conector reto 5"/>
            <p:cNvCxnSpPr/>
            <p:nvPr/>
          </p:nvCxnSpPr>
          <p:spPr>
            <a:xfrm flipH="1">
              <a:off x="2825496" y="4491728"/>
              <a:ext cx="237744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2688336" y="4628888"/>
              <a:ext cx="512064" cy="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/>
          <p:cNvSpPr txBox="1"/>
          <p:nvPr/>
        </p:nvSpPr>
        <p:spPr>
          <a:xfrm>
            <a:off x="2715768" y="1788672"/>
            <a:ext cx="7123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Era mais provável que os anotadores não percebessem a existência de uma relação do que que conectassem entidades desrespeitando as </a:t>
            </a:r>
            <a:r>
              <a:rPr lang="pt-BR" sz="2400" dirty="0" err="1" smtClean="0"/>
              <a:t>guidelines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142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06212" y="834565"/>
            <a:ext cx="9985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 correferência sofre mais de baixa </a:t>
            </a:r>
            <a:r>
              <a:rPr lang="pt-BR" sz="2800" b="1" dirty="0" smtClean="0"/>
              <a:t>recall </a:t>
            </a:r>
            <a:r>
              <a:rPr lang="pt-BR" sz="2800" dirty="0" smtClean="0"/>
              <a:t>(abrangência) do que precisão quando comparada com a detecção de “</a:t>
            </a:r>
            <a:r>
              <a:rPr lang="pt-BR" sz="2800" dirty="0" err="1" smtClean="0"/>
              <a:t>markables</a:t>
            </a:r>
            <a:r>
              <a:rPr lang="pt-BR" sz="2800" dirty="0" smtClean="0"/>
              <a:t>”</a:t>
            </a:r>
            <a:endParaRPr lang="pt-BR" sz="2800" dirty="0"/>
          </a:p>
        </p:txBody>
      </p:sp>
      <p:grpSp>
        <p:nvGrpSpPr>
          <p:cNvPr id="5" name="Grupo 4"/>
          <p:cNvGrpSpPr/>
          <p:nvPr/>
        </p:nvGrpSpPr>
        <p:grpSpPr>
          <a:xfrm>
            <a:off x="2203704" y="1901093"/>
            <a:ext cx="512064" cy="274320"/>
            <a:chOff x="2688336" y="4491728"/>
            <a:chExt cx="512064" cy="274320"/>
          </a:xfrm>
        </p:grpSpPr>
        <p:cxnSp>
          <p:nvCxnSpPr>
            <p:cNvPr id="6" name="Conector reto 5"/>
            <p:cNvCxnSpPr/>
            <p:nvPr/>
          </p:nvCxnSpPr>
          <p:spPr>
            <a:xfrm flipH="1">
              <a:off x="2825496" y="4491728"/>
              <a:ext cx="237744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2688336" y="4628888"/>
              <a:ext cx="512064" cy="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/>
          <p:cNvSpPr txBox="1"/>
          <p:nvPr/>
        </p:nvSpPr>
        <p:spPr>
          <a:xfrm>
            <a:off x="2715768" y="1788672"/>
            <a:ext cx="7123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Era mais provável que os anotadores não percebessem a existência de uma relação do que que conectassem entidades desrespeitando as </a:t>
            </a:r>
            <a:r>
              <a:rPr lang="pt-BR" sz="2400" dirty="0" err="1" smtClean="0"/>
              <a:t>guidelines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444752" y="3456432"/>
            <a:ext cx="770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Casos de confusão</a:t>
            </a:r>
          </a:p>
          <a:p>
            <a:r>
              <a:rPr lang="pt-BR" sz="2800" dirty="0" smtClean="0"/>
              <a:t>	Quando um atleta diz “nós”, está se referindo a seus colegas de time como um grupo de “pessoas” ou ao time como uma “organização”?</a:t>
            </a:r>
            <a:endParaRPr lang="pt-BR" sz="2800" dirty="0"/>
          </a:p>
        </p:txBody>
      </p:sp>
      <p:sp>
        <p:nvSpPr>
          <p:cNvPr id="9" name="Seta para a direita 8"/>
          <p:cNvSpPr/>
          <p:nvPr/>
        </p:nvSpPr>
        <p:spPr>
          <a:xfrm>
            <a:off x="1920240" y="4069080"/>
            <a:ext cx="420624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01" y="598667"/>
            <a:ext cx="7325174" cy="403734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1958092" y="4866608"/>
            <a:ext cx="8648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6 gives the distribution of errors and F-scores across annotators for recognition of a </a:t>
            </a:r>
            <a:r>
              <a:rPr lang="en-US" dirty="0" err="1"/>
              <a:t>markable</a:t>
            </a:r>
            <a:r>
              <a:rPr lang="en-US" dirty="0"/>
              <a:t> or </a:t>
            </a:r>
            <a:r>
              <a:rPr lang="en-US" dirty="0" err="1"/>
              <a:t>coreference</a:t>
            </a:r>
            <a:r>
              <a:rPr lang="en-US" dirty="0"/>
              <a:t> relation of some kind on the left, and the assignment of the correct label type (</a:t>
            </a:r>
            <a:r>
              <a:rPr lang="en-US" dirty="0" err="1"/>
              <a:t>coreference</a:t>
            </a:r>
            <a:r>
              <a:rPr lang="en-US" dirty="0"/>
              <a:t> link type, entity type and information status) on the right.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7927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3472" y="749808"/>
            <a:ext cx="6163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Despite these complex issues, the adjudicated accuracy of </a:t>
            </a:r>
            <a:r>
              <a:rPr lang="en-US" dirty="0" err="1"/>
              <a:t>coreference</a:t>
            </a:r>
            <a:r>
              <a:rPr lang="en-US" dirty="0"/>
              <a:t> annotations is rather high, with performance on par with state of the art projects: Hirschman et al. (1998) reported low 80 % for both precision and recall of </a:t>
            </a:r>
            <a:r>
              <a:rPr lang="en-US" dirty="0" err="1"/>
              <a:t>coreference</a:t>
            </a:r>
            <a:r>
              <a:rPr lang="en-US" dirty="0"/>
              <a:t> in the MUC scheme, while in </a:t>
            </a:r>
            <a:r>
              <a:rPr lang="en-US" dirty="0" err="1"/>
              <a:t>OntoNotes</a:t>
            </a:r>
            <a:r>
              <a:rPr lang="en-US" dirty="0"/>
              <a:t>, average agreement with adjudicated results is at 91.8 % (</a:t>
            </a:r>
            <a:r>
              <a:rPr lang="en-US" dirty="0" err="1"/>
              <a:t>Hovy</a:t>
            </a:r>
            <a:r>
              <a:rPr lang="en-US" dirty="0"/>
              <a:t> et al. 2006, see </a:t>
            </a:r>
            <a:r>
              <a:rPr lang="en-US" dirty="0" err="1"/>
              <a:t>Lu¨deling</a:t>
            </a:r>
            <a:r>
              <a:rPr lang="en-US" dirty="0"/>
              <a:t> et al. 2016, for an overview). Information status accuracy is also good, with over 0.95.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700528" y="36596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Entity annotation in particular suffers from some outliers, and manual inspection reveals that the two documents with worst performance relate to a strong preference to categorize entities as concrete that were later adjudicated to be abstract, or the other way around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63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16736" y="859536"/>
            <a:ext cx="9473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Como os anotadores se comparam ao estado-da-arte de PLN quanto à correferência?</a:t>
            </a:r>
          </a:p>
          <a:p>
            <a:r>
              <a:rPr lang="pt-BR" sz="2800" dirty="0"/>
              <a:t>	</a:t>
            </a:r>
            <a:r>
              <a:rPr lang="pt-BR" sz="2800" dirty="0" smtClean="0"/>
              <a:t> 	um documento foi </a:t>
            </a:r>
            <a:r>
              <a:rPr lang="pt-BR" sz="2800" dirty="0"/>
              <a:t>anotado </a:t>
            </a:r>
            <a:r>
              <a:rPr lang="pt-BR" sz="2800" dirty="0" smtClean="0"/>
              <a:t>pelo sistema </a:t>
            </a:r>
            <a:r>
              <a:rPr lang="pt-BR" sz="2800" dirty="0"/>
              <a:t>‘</a:t>
            </a:r>
            <a:r>
              <a:rPr lang="pt-BR" sz="2800" dirty="0" err="1"/>
              <a:t>dcoref</a:t>
            </a:r>
            <a:r>
              <a:rPr lang="pt-BR" sz="2800" dirty="0"/>
              <a:t>’ </a:t>
            </a:r>
            <a:r>
              <a:rPr lang="pt-BR" sz="2800" dirty="0" smtClean="0"/>
              <a:t>			do </a:t>
            </a:r>
            <a:r>
              <a:rPr lang="pt-BR" sz="2800" dirty="0" err="1" smtClean="0"/>
              <a:t>CoreNLP</a:t>
            </a:r>
            <a:r>
              <a:rPr lang="pt-BR" sz="2800" dirty="0" smtClean="0"/>
              <a:t> e comparado à anotação manual, 			resultando em um F-score por volta de </a:t>
            </a:r>
            <a:r>
              <a:rPr lang="pt-BR" sz="2800" b="1" dirty="0" smtClean="0"/>
              <a:t>50%</a:t>
            </a:r>
            <a:endParaRPr lang="pt-BR" sz="2800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2587752" y="1855373"/>
            <a:ext cx="512064" cy="274320"/>
            <a:chOff x="2688336" y="4491728"/>
            <a:chExt cx="512064" cy="274320"/>
          </a:xfrm>
        </p:grpSpPr>
        <p:cxnSp>
          <p:nvCxnSpPr>
            <p:cNvPr id="7" name="Conector reto 6"/>
            <p:cNvCxnSpPr/>
            <p:nvPr/>
          </p:nvCxnSpPr>
          <p:spPr>
            <a:xfrm flipH="1">
              <a:off x="2825496" y="4491728"/>
              <a:ext cx="237744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de seta reta 7"/>
            <p:cNvCxnSpPr/>
            <p:nvPr/>
          </p:nvCxnSpPr>
          <p:spPr>
            <a:xfrm>
              <a:off x="2688336" y="4628888"/>
              <a:ext cx="512064" cy="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3404202"/>
            <a:ext cx="9425255" cy="2100486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3526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99032" y="585216"/>
            <a:ext cx="79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+mj-lt"/>
              </a:rPr>
              <a:t>3.5. Discourse annotation with RST</a:t>
            </a:r>
            <a:endParaRPr lang="en-CA" sz="1600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99032" y="1536192"/>
            <a:ext cx="88422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 err="1" smtClean="0"/>
              <a:t>Rhetorical</a:t>
            </a:r>
            <a:r>
              <a:rPr lang="pt-BR" sz="2800" dirty="0" smtClean="0"/>
              <a:t> </a:t>
            </a:r>
            <a:r>
              <a:rPr lang="pt-BR" sz="2800" dirty="0" err="1" smtClean="0"/>
              <a:t>Structure</a:t>
            </a:r>
            <a:r>
              <a:rPr lang="pt-BR" sz="2800" dirty="0" smtClean="0"/>
              <a:t> </a:t>
            </a:r>
            <a:r>
              <a:rPr lang="pt-BR" sz="2800" dirty="0" err="1" smtClean="0"/>
              <a:t>Theory</a:t>
            </a:r>
            <a:endParaRPr lang="pt-BR" sz="28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Anotar a estrutura discursiva de um documento em termos do efeito retórico que um autor busca alcançar é uma tarefa complexa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Postula que documentos podem ser segmentados em “unidades elementares do discurso” (</a:t>
            </a:r>
            <a:r>
              <a:rPr lang="pt-BR" sz="2800" dirty="0" err="1" smtClean="0"/>
              <a:t>EDUs</a:t>
            </a:r>
            <a:r>
              <a:rPr lang="pt-BR" sz="2800" dirty="0" smtClean="0"/>
              <a:t>), que se relacionam umas as outras para formar estruturas de argumentação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328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25880" y="932688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Primeira etapa: </a:t>
            </a:r>
            <a:r>
              <a:rPr lang="pt-BR" sz="2800" u="sng" dirty="0" smtClean="0"/>
              <a:t>segmentação</a:t>
            </a:r>
            <a:r>
              <a:rPr lang="pt-BR" sz="2800" dirty="0" smtClean="0"/>
              <a:t> do texto em </a:t>
            </a:r>
            <a:r>
              <a:rPr lang="pt-BR" sz="2800" dirty="0" err="1" smtClean="0"/>
              <a:t>EDUs</a:t>
            </a:r>
            <a:r>
              <a:rPr lang="pt-BR" sz="2800" dirty="0" smtClean="0"/>
              <a:t> – frases, orações ou sintagmas (ex.: “por causa de X” pode indicar uma razão, assim como uma oração adverbial)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Anotadores foram instruídos a segmentarem orações subordinadas </a:t>
            </a:r>
            <a:r>
              <a:rPr lang="pt-BR" sz="2800" b="1" dirty="0" smtClean="0"/>
              <a:t>adverbiais</a:t>
            </a:r>
            <a:r>
              <a:rPr lang="pt-BR" sz="2800" dirty="0" smtClean="0"/>
              <a:t> (não subjetivas nem objetivas) e orações reduzidas de </a:t>
            </a:r>
            <a:r>
              <a:rPr lang="pt-BR" sz="2800" b="1" dirty="0" smtClean="0"/>
              <a:t>infinitivo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Etapa seguinte: análise das </a:t>
            </a:r>
            <a:r>
              <a:rPr lang="pt-BR" sz="2800" u="sng" dirty="0" smtClean="0"/>
              <a:t>relações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R</a:t>
            </a:r>
            <a:r>
              <a:rPr lang="pt-BR" sz="2800" dirty="0" smtClean="0"/>
              <a:t>elações satélite-núcleo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Relações </a:t>
            </a:r>
            <a:r>
              <a:rPr lang="pt-BR" sz="2800" dirty="0" err="1" smtClean="0"/>
              <a:t>multinucleares</a:t>
            </a:r>
            <a:endParaRPr lang="pt-B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96066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730" r="1028" b="1708"/>
          <a:stretch/>
        </p:blipFill>
        <p:spPr>
          <a:xfrm>
            <a:off x="2587468" y="486921"/>
            <a:ext cx="6839996" cy="5231127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5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1911096" y="621792"/>
            <a:ext cx="779068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pt-B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Equilíbrio de questões </a:t>
            </a:r>
            <a:r>
              <a:rPr lang="pt-BR" sz="2800" dirty="0"/>
              <a:t>pedagógicas e de </a:t>
            </a:r>
            <a:r>
              <a:rPr lang="pt-BR" sz="2800" dirty="0" smtClean="0"/>
              <a:t>pesquisa na seleção de materiais e </a:t>
            </a:r>
            <a:r>
              <a:rPr lang="pt-BR" sz="2800" dirty="0" err="1" smtClean="0"/>
              <a:t>guidelines</a:t>
            </a:r>
            <a:endParaRPr lang="pt-B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Tempo </a:t>
            </a:r>
            <a:r>
              <a:rPr lang="pt-BR" sz="2800" dirty="0"/>
              <a:t>de treinamento </a:t>
            </a:r>
            <a:r>
              <a:rPr lang="pt-BR" sz="2800" dirty="0" smtClean="0"/>
              <a:t>limitado</a:t>
            </a:r>
            <a:endParaRPr lang="pt-BR" sz="2800" dirty="0"/>
          </a:p>
          <a:p>
            <a:pPr lvl="1"/>
            <a:endParaRPr lang="pt-B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Integração de controle de qualidade e nivelação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Mudança de pessoal no semestre seguinte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88169" y="1124712"/>
            <a:ext cx="622927" cy="35753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wordArtVert" wrap="square" rtlCol="0">
            <a:spAutoFit/>
          </a:bodyPr>
          <a:lstStyle/>
          <a:p>
            <a:r>
              <a:rPr lang="pt-BR" sz="2400" dirty="0" smtClean="0"/>
              <a:t>DESAFIOS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912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09344" y="804672"/>
            <a:ext cx="8942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Outros corpora fizeram uso de até 70 relações, mas isso não seria realista para o GUM corpus (restrição de tempo)</a:t>
            </a:r>
          </a:p>
          <a:p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err="1" smtClean="0"/>
              <a:t>Higher</a:t>
            </a:r>
            <a:r>
              <a:rPr lang="pt-BR" sz="2800" dirty="0" smtClean="0"/>
              <a:t> </a:t>
            </a:r>
            <a:r>
              <a:rPr lang="pt-BR" sz="2800" dirty="0" err="1" smtClean="0"/>
              <a:t>level</a:t>
            </a:r>
            <a:r>
              <a:rPr lang="pt-BR" sz="2800" dirty="0" smtClean="0"/>
              <a:t> cluster </a:t>
            </a:r>
            <a:r>
              <a:rPr lang="pt-BR" sz="2800" dirty="0" err="1" smtClean="0"/>
              <a:t>abstraction</a:t>
            </a:r>
            <a:r>
              <a:rPr lang="pt-BR" sz="2800" dirty="0" smtClean="0"/>
              <a:t> (semanticamente menos específico)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</p:txBody>
      </p:sp>
      <p:grpSp>
        <p:nvGrpSpPr>
          <p:cNvPr id="4" name="Grupo 3"/>
          <p:cNvGrpSpPr/>
          <p:nvPr/>
        </p:nvGrpSpPr>
        <p:grpSpPr>
          <a:xfrm>
            <a:off x="2651760" y="3098956"/>
            <a:ext cx="512064" cy="274320"/>
            <a:chOff x="2688336" y="4491728"/>
            <a:chExt cx="512064" cy="274320"/>
          </a:xfrm>
        </p:grpSpPr>
        <p:cxnSp>
          <p:nvCxnSpPr>
            <p:cNvPr id="5" name="Conector reto 4"/>
            <p:cNvCxnSpPr/>
            <p:nvPr/>
          </p:nvCxnSpPr>
          <p:spPr>
            <a:xfrm flipH="1">
              <a:off x="2825496" y="4491728"/>
              <a:ext cx="237744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>
              <a:off x="2688336" y="4628888"/>
              <a:ext cx="512064" cy="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ixaDeTexto 6"/>
          <p:cNvSpPr txBox="1"/>
          <p:nvPr/>
        </p:nvSpPr>
        <p:spPr>
          <a:xfrm>
            <a:off x="3310128" y="2989228"/>
            <a:ext cx="6931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“</a:t>
            </a:r>
            <a:r>
              <a:rPr lang="pt-BR" sz="2800" dirty="0" err="1" smtClean="0"/>
              <a:t>Volitional</a:t>
            </a:r>
            <a:r>
              <a:rPr lang="pt-BR" sz="2800" dirty="0" smtClean="0"/>
              <a:t>-cause”, “non-</a:t>
            </a:r>
            <a:r>
              <a:rPr lang="pt-BR" sz="2800" dirty="0" err="1" smtClean="0"/>
              <a:t>volitional</a:t>
            </a:r>
            <a:r>
              <a:rPr lang="pt-BR" sz="2800" dirty="0" smtClean="0"/>
              <a:t> cause” e “</a:t>
            </a:r>
            <a:r>
              <a:rPr lang="pt-BR" sz="2800" dirty="0" err="1" smtClean="0"/>
              <a:t>reason</a:t>
            </a:r>
            <a:r>
              <a:rPr lang="pt-BR" sz="2800" dirty="0" smtClean="0"/>
              <a:t>” foram reduzidas a uma categoria “</a:t>
            </a:r>
            <a:r>
              <a:rPr lang="pt-BR" sz="2800" i="1" dirty="0" smtClean="0"/>
              <a:t>cause</a:t>
            </a:r>
            <a:r>
              <a:rPr lang="pt-BR" sz="2800" dirty="0" smtClean="0"/>
              <a:t>”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651760" y="4747219"/>
            <a:ext cx="512064" cy="274320"/>
            <a:chOff x="2688336" y="4491728"/>
            <a:chExt cx="512064" cy="274320"/>
          </a:xfrm>
        </p:grpSpPr>
        <p:cxnSp>
          <p:nvCxnSpPr>
            <p:cNvPr id="9" name="Conector reto 8"/>
            <p:cNvCxnSpPr/>
            <p:nvPr/>
          </p:nvCxnSpPr>
          <p:spPr>
            <a:xfrm flipH="1">
              <a:off x="2825496" y="4491728"/>
              <a:ext cx="237744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/>
            <p:nvPr/>
          </p:nvCxnSpPr>
          <p:spPr>
            <a:xfrm>
              <a:off x="2688336" y="4628888"/>
              <a:ext cx="512064" cy="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ixaDeTexto 10"/>
          <p:cNvSpPr txBox="1"/>
          <p:nvPr/>
        </p:nvSpPr>
        <p:spPr>
          <a:xfrm>
            <a:off x="3310128" y="4624172"/>
            <a:ext cx="6931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“</a:t>
            </a:r>
            <a:r>
              <a:rPr lang="pt-BR" sz="2800" dirty="0" err="1" smtClean="0"/>
              <a:t>List</a:t>
            </a:r>
            <a:r>
              <a:rPr lang="pt-BR" sz="2800" dirty="0" smtClean="0"/>
              <a:t>”, “joint”, “</a:t>
            </a:r>
            <a:r>
              <a:rPr lang="pt-BR" sz="2800" dirty="0" err="1" smtClean="0"/>
              <a:t>conjunction</a:t>
            </a:r>
            <a:r>
              <a:rPr lang="pt-BR" sz="2800" dirty="0" smtClean="0"/>
              <a:t>” e “</a:t>
            </a:r>
            <a:r>
              <a:rPr lang="pt-BR" sz="2800" dirty="0" err="1" smtClean="0"/>
              <a:t>disjunction</a:t>
            </a:r>
            <a:r>
              <a:rPr lang="pt-BR" sz="2800" dirty="0" smtClean="0"/>
              <a:t>” foram reduzidas a “</a:t>
            </a:r>
            <a:r>
              <a:rPr lang="pt-BR" sz="2800" i="1" dirty="0" smtClean="0"/>
              <a:t>joint</a:t>
            </a:r>
            <a:r>
              <a:rPr lang="pt-BR" sz="28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444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83792" y="741325"/>
            <a:ext cx="87751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Não seria interessante adicionar relações que teriam apenas uma </a:t>
            </a:r>
            <a:r>
              <a:rPr lang="pt-BR" sz="2800" dirty="0" smtClean="0"/>
              <a:t>ocorrência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Para determinar as relações específicas, foram observadas a </a:t>
            </a:r>
            <a:r>
              <a:rPr lang="pt-BR" sz="2800" b="1" dirty="0"/>
              <a:t>frequência</a:t>
            </a:r>
            <a:r>
              <a:rPr lang="pt-BR" sz="2800" dirty="0"/>
              <a:t> de ocorrências de relações em outros corpora, além da </a:t>
            </a:r>
            <a:r>
              <a:rPr lang="pt-BR" sz="2800" b="1" dirty="0"/>
              <a:t>similaridade</a:t>
            </a:r>
            <a:r>
              <a:rPr lang="pt-BR" sz="2800" dirty="0"/>
              <a:t> (e potencial confusão) com outras </a:t>
            </a:r>
            <a:r>
              <a:rPr lang="pt-BR" sz="2800" dirty="0" smtClean="0"/>
              <a:t>relações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Para fazer o gráfico de anotação e designar as relações: segmentar grandes seções do texto, para então construir </a:t>
            </a:r>
            <a:r>
              <a:rPr lang="pt-BR" sz="2800" dirty="0" err="1" smtClean="0"/>
              <a:t>sub-árvores</a:t>
            </a:r>
            <a:r>
              <a:rPr lang="pt-BR" sz="2800" dirty="0" smtClean="0"/>
              <a:t> de fragmentos coerentes de modo local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74259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54" y="892361"/>
            <a:ext cx="8675155" cy="4127695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6961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71600" y="722376"/>
            <a:ext cx="9427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 smtClean="0"/>
              <a:t>Avaliação da precisão da anotação </a:t>
            </a:r>
            <a:r>
              <a:rPr lang="pt-BR" sz="2800" b="1" i="1" dirty="0" smtClean="0"/>
              <a:t>RST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sz="2800" b="1" i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Complicada – segmentação, </a:t>
            </a:r>
            <a:r>
              <a:rPr lang="pt-BR" sz="2800" dirty="0" err="1" smtClean="0"/>
              <a:t>attachment</a:t>
            </a:r>
            <a:r>
              <a:rPr lang="pt-BR" sz="2800" dirty="0" smtClean="0"/>
              <a:t> de satélite/núcleo, </a:t>
            </a:r>
            <a:r>
              <a:rPr lang="pt-BR" sz="2800" dirty="0" err="1" smtClean="0"/>
              <a:t>labelling</a:t>
            </a:r>
            <a:r>
              <a:rPr lang="pt-BR" sz="2800" dirty="0" smtClean="0"/>
              <a:t> de relações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É possível que as segmentações de anotadores múltiplos não se encaixem adequadamente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“</a:t>
            </a:r>
            <a:r>
              <a:rPr lang="pt-BR" sz="2800" dirty="0" err="1" smtClean="0"/>
              <a:t>Enumerating</a:t>
            </a:r>
            <a:r>
              <a:rPr lang="pt-BR" sz="2800" dirty="0" smtClean="0"/>
              <a:t> </a:t>
            </a:r>
            <a:r>
              <a:rPr lang="pt-BR" sz="2800" dirty="0" err="1" smtClean="0"/>
              <a:t>all</a:t>
            </a:r>
            <a:r>
              <a:rPr lang="pt-BR" sz="2800" dirty="0" smtClean="0"/>
              <a:t> </a:t>
            </a:r>
            <a:r>
              <a:rPr lang="pt-BR" sz="2800" dirty="0" err="1" smtClean="0"/>
              <a:t>possible</a:t>
            </a:r>
            <a:r>
              <a:rPr lang="pt-BR" sz="2800" dirty="0" smtClean="0"/>
              <a:t> </a:t>
            </a:r>
            <a:r>
              <a:rPr lang="pt-BR" sz="2800" dirty="0" err="1" smtClean="0"/>
              <a:t>trees</a:t>
            </a:r>
            <a:r>
              <a:rPr lang="pt-BR" sz="2800" dirty="0" smtClean="0"/>
              <a:t> as </a:t>
            </a:r>
            <a:r>
              <a:rPr lang="pt-BR" sz="2800" dirty="0" err="1" smtClean="0"/>
              <a:t>viable</a:t>
            </a:r>
            <a:r>
              <a:rPr lang="pt-BR" sz="2800" dirty="0" smtClean="0"/>
              <a:t> </a:t>
            </a:r>
            <a:r>
              <a:rPr lang="pt-BR" sz="2800" dirty="0" err="1" smtClean="0"/>
              <a:t>options</a:t>
            </a:r>
            <a:r>
              <a:rPr lang="pt-BR" sz="2800" dirty="0" smtClean="0"/>
              <a:t>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Discordância de </a:t>
            </a:r>
            <a:r>
              <a:rPr lang="pt-BR" sz="2800" dirty="0" err="1" smtClean="0"/>
              <a:t>attachment</a:t>
            </a:r>
            <a:r>
              <a:rPr lang="pt-BR" sz="2800" dirty="0" smtClean="0"/>
              <a:t> e </a:t>
            </a:r>
            <a:r>
              <a:rPr lang="pt-BR" sz="2800" dirty="0" err="1" smtClean="0"/>
              <a:t>labeling</a:t>
            </a:r>
            <a:r>
              <a:rPr lang="pt-BR" sz="2800" dirty="0" smtClean="0"/>
              <a:t> (identificação e rotulação)</a:t>
            </a:r>
            <a:endParaRPr lang="pt-BR" sz="2800" dirty="0"/>
          </a:p>
          <a:p>
            <a:pPr lvl="1"/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038952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15" y="438913"/>
            <a:ext cx="5948598" cy="5501456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8723376" y="1719072"/>
            <a:ext cx="277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Causa - resultado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714232" y="2432304"/>
            <a:ext cx="301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Níveis de hierarquia</a:t>
            </a:r>
            <a:endParaRPr lang="pt-BR" sz="2400" dirty="0"/>
          </a:p>
        </p:txBody>
      </p:sp>
      <p:sp>
        <p:nvSpPr>
          <p:cNvPr id="5" name="Chave esquerda 4"/>
          <p:cNvSpPr/>
          <p:nvPr/>
        </p:nvSpPr>
        <p:spPr>
          <a:xfrm>
            <a:off x="8467344" y="1636776"/>
            <a:ext cx="365760" cy="13303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706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463040" y="868680"/>
            <a:ext cx="92720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Considerando as dificuldades apresentadas, decidiu-se avaliar as diferenças em termos de operações de edição entre a versão do anotador e a versão correta baseada nas </a:t>
            </a:r>
            <a:r>
              <a:rPr lang="pt-BR" sz="2800" dirty="0" err="1" smtClean="0"/>
              <a:t>guidelines</a:t>
            </a: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Precisão de </a:t>
            </a:r>
            <a:r>
              <a:rPr lang="pt-BR" sz="2800" dirty="0" err="1" smtClean="0"/>
              <a:t>attachment</a:t>
            </a:r>
            <a:r>
              <a:rPr lang="pt-BR" sz="2800" dirty="0" smtClean="0"/>
              <a:t> (identificação da relação): 87.22%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Precisão de </a:t>
            </a:r>
            <a:r>
              <a:rPr lang="pt-BR" sz="2800" dirty="0" err="1" smtClean="0"/>
              <a:t>labelling</a:t>
            </a:r>
            <a:r>
              <a:rPr lang="pt-BR" sz="2800" dirty="0" smtClean="0"/>
              <a:t> (rotulação): 86.58%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Essas estatísticas devem ser relativizadas, já que análises de RST são, em geral, controversas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89875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8" y="1148146"/>
            <a:ext cx="4851740" cy="3411089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6071616" y="1148146"/>
            <a:ext cx="561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O ruído nas anotações dos alunos de RST é razoavelmente alto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RST </a:t>
            </a:r>
            <a:r>
              <a:rPr lang="pt-BR" sz="2400" dirty="0" err="1" smtClean="0"/>
              <a:t>Discourse</a:t>
            </a:r>
            <a:r>
              <a:rPr lang="pt-BR" sz="2400" dirty="0" smtClean="0"/>
              <a:t> </a:t>
            </a:r>
            <a:r>
              <a:rPr lang="pt-BR" sz="2400" dirty="0" err="1" smtClean="0"/>
              <a:t>Treebank</a:t>
            </a:r>
            <a:r>
              <a:rPr lang="pt-BR" sz="2400" dirty="0" smtClean="0"/>
              <a:t> foi anotado por “mais de uma dúzia de pessoas em tempo integral ou meio-período durante mais de 1 ano” (</a:t>
            </a:r>
            <a:r>
              <a:rPr lang="pt-BR" sz="2400" dirty="0" err="1" smtClean="0"/>
              <a:t>Carlson</a:t>
            </a:r>
            <a:r>
              <a:rPr lang="pt-BR" sz="2400" dirty="0" smtClean="0"/>
              <a:t> et al. 2001)</a:t>
            </a:r>
            <a:endParaRPr lang="pt-BR" sz="2400" dirty="0"/>
          </a:p>
        </p:txBody>
      </p:sp>
      <p:grpSp>
        <p:nvGrpSpPr>
          <p:cNvPr id="5" name="Grupo 4"/>
          <p:cNvGrpSpPr/>
          <p:nvPr/>
        </p:nvGrpSpPr>
        <p:grpSpPr>
          <a:xfrm>
            <a:off x="6931152" y="3949348"/>
            <a:ext cx="512064" cy="274320"/>
            <a:chOff x="2688336" y="4491728"/>
            <a:chExt cx="512064" cy="274320"/>
          </a:xfrm>
        </p:grpSpPr>
        <p:cxnSp>
          <p:nvCxnSpPr>
            <p:cNvPr id="6" name="Conector reto 5"/>
            <p:cNvCxnSpPr/>
            <p:nvPr/>
          </p:nvCxnSpPr>
          <p:spPr>
            <a:xfrm flipH="1">
              <a:off x="2825496" y="4491728"/>
              <a:ext cx="237744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2688336" y="4628888"/>
              <a:ext cx="512064" cy="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/>
          <p:cNvSpPr txBox="1"/>
          <p:nvPr/>
        </p:nvSpPr>
        <p:spPr>
          <a:xfrm>
            <a:off x="7580376" y="3825802"/>
            <a:ext cx="384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Para um projeto como o GUM (1/8 daquele corpus), os resultados são modestos, mas encorajadores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053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12824" y="731520"/>
            <a:ext cx="9198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latin typeface="+mj-lt"/>
              </a:rPr>
              <a:t>4</a:t>
            </a:r>
            <a:r>
              <a:rPr lang="en-CA" sz="4000" dirty="0" smtClean="0">
                <a:latin typeface="+mj-lt"/>
              </a:rPr>
              <a:t>. Case study: characterizing coreferring lexical NPs</a:t>
            </a:r>
            <a:endParaRPr lang="en-CA" sz="1600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51152" y="2313432"/>
            <a:ext cx="88605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Enquanto é esperado que “dela” tenha um antecedente, “o presidente” é um caso que pode ou não ter um referente anterior no </a:t>
            </a:r>
            <a:r>
              <a:rPr lang="pt-BR" sz="2800" dirty="0" smtClean="0"/>
              <a:t>texto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Quais as características de um NP lexical que aumentem a probabilidade de haver antecedentes?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4732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37360" y="1143000"/>
            <a:ext cx="8723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Termos definidos, substantivos próprios, função gramatical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Tamanho do referente, número, e função retórica da oração que o contém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Posição no texto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Diferentes gêneros textuais</a:t>
            </a:r>
            <a:endParaRPr lang="pt-BR" sz="2800" dirty="0"/>
          </a:p>
        </p:txBody>
      </p:sp>
      <p:sp>
        <p:nvSpPr>
          <p:cNvPr id="4" name="Chave esquerda 3"/>
          <p:cNvSpPr/>
          <p:nvPr/>
        </p:nvSpPr>
        <p:spPr>
          <a:xfrm>
            <a:off x="1252728" y="1143000"/>
            <a:ext cx="649224" cy="3877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5" y="856759"/>
            <a:ext cx="6870615" cy="444530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8074152" y="1664208"/>
            <a:ext cx="366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Guias de viagem e artigos de jornal tem pouca preferência por anáforas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Textos de “</a:t>
            </a:r>
            <a:r>
              <a:rPr lang="pt-BR" sz="2400" dirty="0" err="1" smtClean="0"/>
              <a:t>how-to</a:t>
            </a:r>
            <a:r>
              <a:rPr lang="pt-BR" sz="2400" dirty="0" smtClean="0"/>
              <a:t>” possuem mais “</a:t>
            </a:r>
            <a:r>
              <a:rPr lang="pt-BR" sz="2400" dirty="0" err="1" smtClean="0"/>
              <a:t>bridging</a:t>
            </a:r>
            <a:r>
              <a:rPr lang="pt-BR" sz="2400" dirty="0" smtClean="0"/>
              <a:t>” que outros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856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71600" y="694944"/>
            <a:ext cx="502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+mj-lt"/>
              </a:rPr>
              <a:t>2. Corpus design</a:t>
            </a:r>
            <a:endParaRPr lang="pt-BR" sz="1600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28216" y="1700784"/>
            <a:ext cx="9537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pt-BR" sz="2800" dirty="0" smtClean="0"/>
              <a:t>A composição de um corpus está intimamente relacionada às questões de pesquisa que ele deve responder.</a:t>
            </a:r>
          </a:p>
          <a:p>
            <a:pPr algn="just"/>
            <a:endParaRPr lang="pt-BR" sz="28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pt-BR" sz="2800" dirty="0" smtClean="0"/>
              <a:t>Interesses do GUM: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Reunir informações sobre modelagem do discurso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Investigar os </a:t>
            </a:r>
            <a:r>
              <a:rPr lang="pt-BR" sz="2800" u="sng" dirty="0" smtClean="0"/>
              <a:t>referentes discursivos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905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02" y="1109516"/>
            <a:ext cx="7425636" cy="3608787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561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00784" y="1435608"/>
            <a:ext cx="7909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2800" dirty="0" smtClean="0"/>
              <a:t>Modelo multifatorial que faça a previsão da correferência lexical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Risco de fixar demais o modelo aos dados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 construção do modelo acontece depois de serem vistos os dados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006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76" y="148586"/>
            <a:ext cx="5830060" cy="6105859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7360920" y="2404872"/>
            <a:ext cx="369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O modelo classifica corretamente 68.06% dos dados (</a:t>
            </a:r>
            <a:r>
              <a:rPr lang="pt-BR" sz="2400" dirty="0" err="1" smtClean="0"/>
              <a:t>baseline</a:t>
            </a:r>
            <a:r>
              <a:rPr lang="pt-BR" sz="2400" dirty="0" smtClean="0"/>
              <a:t>=55.22%)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825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4568" y="799743"/>
            <a:ext cx="10375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• </a:t>
            </a:r>
            <a:r>
              <a:rPr lang="en-US" sz="2400" dirty="0" smtClean="0"/>
              <a:t>A </a:t>
            </a:r>
            <a:r>
              <a:rPr lang="en-US" sz="2400" dirty="0"/>
              <a:t>person or concrete object, a substance or </a:t>
            </a:r>
            <a:r>
              <a:rPr lang="en-US" sz="2400" dirty="0" smtClean="0"/>
              <a:t>plant </a:t>
            </a:r>
            <a:r>
              <a:rPr lang="en-US" sz="2400" dirty="0"/>
              <a:t>but not a time, and less </a:t>
            </a:r>
            <a:r>
              <a:rPr lang="en-US" sz="2400" dirty="0" smtClean="0"/>
              <a:t>often a </a:t>
            </a:r>
            <a:r>
              <a:rPr lang="en-US" sz="2400" dirty="0"/>
              <a:t>place.</a:t>
            </a:r>
          </a:p>
          <a:p>
            <a:r>
              <a:rPr lang="en-US" sz="2400" dirty="0"/>
              <a:t>• Quite likely headed by a proper noun.</a:t>
            </a:r>
          </a:p>
          <a:p>
            <a:r>
              <a:rPr lang="en-US" sz="2400" dirty="0"/>
              <a:t>• Often the subject of the sentence.</a:t>
            </a:r>
          </a:p>
          <a:p>
            <a:r>
              <a:rPr lang="en-US" sz="2400" dirty="0"/>
              <a:t>• Usually not plural.</a:t>
            </a:r>
          </a:p>
          <a:p>
            <a:r>
              <a:rPr lang="en-US" sz="2400" dirty="0"/>
              <a:t>• Not marked indefinite.</a:t>
            </a:r>
          </a:p>
          <a:p>
            <a:r>
              <a:rPr lang="en-US" sz="2400" dirty="0"/>
              <a:t>• Not part of a rhetorically circumstantial, conditional, concessive or antithetical</a:t>
            </a:r>
          </a:p>
          <a:p>
            <a:r>
              <a:rPr lang="en-US" sz="2400" dirty="0"/>
              <a:t>clause.</a:t>
            </a:r>
          </a:p>
          <a:p>
            <a:r>
              <a:rPr lang="en-US" sz="2400" dirty="0"/>
              <a:t>• Short.</a:t>
            </a:r>
          </a:p>
          <a:p>
            <a:r>
              <a:rPr lang="en-US" sz="2400" dirty="0"/>
              <a:t>• Later in the text.</a:t>
            </a:r>
          </a:p>
          <a:p>
            <a:r>
              <a:rPr lang="en-US" sz="2400" dirty="0"/>
              <a:t>• If it is somewhat long, being subject or proper noun is less important.</a:t>
            </a:r>
          </a:p>
          <a:p>
            <a:r>
              <a:rPr lang="en-US" sz="2400" dirty="0"/>
              <a:t>• The prior likelihood of finding such referents is higher in ‘narrow topic’ genres</a:t>
            </a:r>
          </a:p>
          <a:p>
            <a:r>
              <a:rPr lang="en-US" sz="2400" dirty="0"/>
              <a:t>such as how-to and news (less in interviews and travel guides).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576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27048" y="822960"/>
            <a:ext cx="79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+mj-lt"/>
              </a:rPr>
              <a:t>5. Conclusion</a:t>
            </a:r>
            <a:endParaRPr lang="en-CA" sz="1600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35608" y="1801368"/>
            <a:ext cx="97932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 smtClean="0"/>
              <a:t>Lições aprendidas: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Um efeito </a:t>
            </a:r>
            <a:r>
              <a:rPr lang="pt-BR" sz="2800" dirty="0"/>
              <a:t>motivacional positivo ao permitir que os alunos escolham seus próprios </a:t>
            </a:r>
            <a:r>
              <a:rPr lang="pt-BR" sz="2800" dirty="0" smtClean="0"/>
              <a:t>tópicos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 </a:t>
            </a:r>
            <a:r>
              <a:rPr lang="pt-BR" sz="2800" dirty="0"/>
              <a:t>utilidade das interfaces colaborativas online </a:t>
            </a:r>
            <a:r>
              <a:rPr lang="pt-BR" sz="2800" dirty="0" smtClean="0"/>
              <a:t>(</a:t>
            </a:r>
            <a:r>
              <a:rPr lang="pt-BR" sz="2800" dirty="0" err="1" smtClean="0"/>
              <a:t>Arborator</a:t>
            </a:r>
            <a:r>
              <a:rPr lang="pt-BR" sz="2800" dirty="0" smtClean="0"/>
              <a:t> </a:t>
            </a:r>
            <a:r>
              <a:rPr lang="pt-BR" sz="2800" dirty="0"/>
              <a:t>ou </a:t>
            </a:r>
            <a:r>
              <a:rPr lang="pt-BR" sz="2800" dirty="0" err="1" smtClean="0"/>
              <a:t>WebAnno</a:t>
            </a:r>
            <a:r>
              <a:rPr lang="pt-BR" sz="2800" dirty="0"/>
              <a:t>)</a:t>
            </a:r>
            <a:r>
              <a:rPr lang="pt-BR" sz="2800" dirty="0" smtClean="0"/>
              <a:t> </a:t>
            </a:r>
            <a:r>
              <a:rPr lang="pt-BR" sz="2800" dirty="0"/>
              <a:t>que poupam tempo e evitam problemas </a:t>
            </a:r>
            <a:r>
              <a:rPr lang="pt-BR" sz="2800" dirty="0" smtClean="0"/>
              <a:t>técnicos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966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14984" y="960120"/>
            <a:ext cx="97932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/>
              <a:t>A </a:t>
            </a:r>
            <a:r>
              <a:rPr lang="pt-BR" sz="2800" dirty="0" smtClean="0"/>
              <a:t>união entre </a:t>
            </a:r>
            <a:r>
              <a:rPr lang="pt-BR" sz="2800" dirty="0"/>
              <a:t>NLP e anotação humana no apontamento de erros após treinamento limitado.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/>
              <a:t>A importância da revisão do máximo de material </a:t>
            </a:r>
            <a:r>
              <a:rPr lang="pt-BR" sz="2800" dirty="0" smtClean="0"/>
              <a:t>possível </a:t>
            </a:r>
            <a:r>
              <a:rPr lang="pt-BR" sz="2800" dirty="0"/>
              <a:t>por um instrutor ou professor </a:t>
            </a:r>
            <a:r>
              <a:rPr lang="pt-BR" sz="2800" dirty="0" smtClean="0"/>
              <a:t>assistente</a:t>
            </a:r>
            <a:r>
              <a:rPr lang="pt-BR" sz="2800" dirty="0"/>
              <a:t> </a:t>
            </a:r>
            <a:endParaRPr lang="pt-BR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/>
              <a:t>A documentação </a:t>
            </a:r>
            <a:r>
              <a:rPr lang="pt-BR" sz="2800" dirty="0" smtClean="0"/>
              <a:t>e atualização das </a:t>
            </a:r>
            <a:r>
              <a:rPr lang="pt-BR" sz="2800" u="sng" dirty="0" err="1"/>
              <a:t>guidelines</a:t>
            </a:r>
            <a:r>
              <a:rPr lang="pt-BR" sz="2800" dirty="0"/>
              <a:t> </a:t>
            </a:r>
            <a:r>
              <a:rPr lang="pt-BR" sz="2800" dirty="0" smtClean="0"/>
              <a:t>(consistência)</a:t>
            </a:r>
            <a:endParaRPr lang="pt-BR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194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289304" y="932688"/>
            <a:ext cx="9912096" cy="2677656"/>
            <a:chOff x="1463040" y="1618488"/>
            <a:chExt cx="9912096" cy="2677656"/>
          </a:xfrm>
        </p:grpSpPr>
        <p:sp>
          <p:nvSpPr>
            <p:cNvPr id="5" name="CaixaDeTexto 4"/>
            <p:cNvSpPr txBox="1"/>
            <p:nvPr/>
          </p:nvSpPr>
          <p:spPr>
            <a:xfrm>
              <a:off x="1463040" y="1618488"/>
              <a:ext cx="953719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Courier New" panose="02070309020205020404" pitchFamily="49" charset="0"/>
                <a:buChar char="o"/>
              </a:pPr>
              <a:r>
                <a:rPr lang="pt-BR" sz="2800" dirty="0" smtClean="0"/>
                <a:t>Corpus </a:t>
              </a:r>
              <a:r>
                <a:rPr lang="pt-BR" sz="2800" u="sng" dirty="0" smtClean="0"/>
                <a:t>pequeno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r>
                <a:rPr lang="pt-BR" sz="2800" dirty="0" smtClean="0"/>
                <a:t>Não significa que não deva haver variação de gênero ou de tipos de texto</a:t>
              </a:r>
            </a:p>
            <a:p>
              <a:pPr lvl="1" algn="just"/>
              <a:r>
                <a:rPr lang="pt-BR" sz="2800" dirty="0" smtClean="0">
                  <a:sym typeface="Wingdings" panose="05000000000000000000" pitchFamily="2" charset="2"/>
                </a:rPr>
                <a:t>		</a:t>
              </a:r>
              <a:endParaRPr lang="pt-BR" sz="2800" dirty="0" smtClean="0"/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endParaRPr lang="pt-BR" sz="2800" dirty="0" smtClean="0"/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endParaRPr lang="pt-BR" sz="280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2761488" y="2957316"/>
              <a:ext cx="8613648" cy="1231106"/>
              <a:chOff x="2761488" y="2957316"/>
              <a:chExt cx="8613648" cy="1231106"/>
            </a:xfrm>
          </p:grpSpPr>
          <p:grpSp>
            <p:nvGrpSpPr>
              <p:cNvPr id="9" name="Grupo 8"/>
              <p:cNvGrpSpPr/>
              <p:nvPr/>
            </p:nvGrpSpPr>
            <p:grpSpPr>
              <a:xfrm>
                <a:off x="2761488" y="3063240"/>
                <a:ext cx="512064" cy="274320"/>
                <a:chOff x="2752344" y="3026664"/>
                <a:chExt cx="512064" cy="274320"/>
              </a:xfrm>
            </p:grpSpPr>
            <p:cxnSp>
              <p:nvCxnSpPr>
                <p:cNvPr id="3" name="Conector reto 2"/>
                <p:cNvCxnSpPr/>
                <p:nvPr/>
              </p:nvCxnSpPr>
              <p:spPr>
                <a:xfrm flipH="1">
                  <a:off x="2889504" y="3026664"/>
                  <a:ext cx="237744" cy="2743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ector de seta reta 6"/>
                <p:cNvCxnSpPr/>
                <p:nvPr/>
              </p:nvCxnSpPr>
              <p:spPr>
                <a:xfrm>
                  <a:off x="2752344" y="3163824"/>
                  <a:ext cx="512064" cy="914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CaixaDeTexto 9"/>
              <p:cNvSpPr txBox="1"/>
              <p:nvPr/>
            </p:nvSpPr>
            <p:spPr>
              <a:xfrm>
                <a:off x="3401568" y="2957316"/>
                <a:ext cx="7973568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800" dirty="0">
                    <a:sym typeface="Wingdings" panose="05000000000000000000" pitchFamily="2" charset="2"/>
                  </a:rPr>
                  <a:t>a variabilidade estrutural é o fator mais importante </a:t>
                </a:r>
                <a:r>
                  <a:rPr lang="pt-BR" sz="2800" dirty="0" smtClean="0">
                    <a:sym typeface="Wingdings" panose="05000000000000000000" pitchFamily="2" charset="2"/>
                  </a:rPr>
                  <a:t>para </a:t>
                </a:r>
                <a:r>
                  <a:rPr lang="pt-BR" sz="2800" dirty="0">
                    <a:sym typeface="Wingdings" panose="05000000000000000000" pitchFamily="2" charset="2"/>
                  </a:rPr>
                  <a:t>que exista uma </a:t>
                </a:r>
                <a:r>
                  <a:rPr lang="pt-BR" sz="2800" dirty="0" smtClean="0">
                    <a:sym typeface="Wingdings" panose="05000000000000000000" pitchFamily="2" charset="2"/>
                  </a:rPr>
                  <a:t>representatividade (BIBER, 1993)</a:t>
                </a:r>
                <a:endParaRPr lang="pt-BR" sz="2800" dirty="0">
                  <a:sym typeface="Wingdings" panose="05000000000000000000" pitchFamily="2" charset="2"/>
                </a:endParaRPr>
              </a:p>
              <a:p>
                <a:endParaRPr lang="pt-BR" dirty="0"/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1773936" y="3330446"/>
            <a:ext cx="905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Há limitações quando se trata de estudar fenômenos infrequentes e áreas específicas do léxico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Ainda assim, muitas categorias linguísticas são suficientemente frequentes, mesmo em um corpus pequeno</a:t>
            </a:r>
          </a:p>
        </p:txBody>
      </p:sp>
    </p:spTree>
    <p:extLst>
      <p:ext uri="{BB962C8B-B14F-4D97-AF65-F5344CB8AC3E}">
        <p14:creationId xmlns:p14="http://schemas.microsoft.com/office/powerpoint/2010/main" val="32244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89304" y="932688"/>
            <a:ext cx="95371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pt-BR" sz="2800" dirty="0" smtClean="0"/>
              <a:t>Seleção de textos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Textos que interessem os alunos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Não podem ser longos ou difíceis demais, e devem se limitar a uma certa variedade de gêneros e fontes (consistência)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Textos públicos e, por isso, acessíveis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lvl="2" algn="just"/>
            <a:r>
              <a:rPr lang="pt-BR" sz="2800" dirty="0" smtClean="0">
                <a:sym typeface="Wingdings" panose="05000000000000000000" pitchFamily="2" charset="2"/>
              </a:rPr>
              <a:t> </a:t>
            </a:r>
            <a:r>
              <a:rPr lang="pt-BR" sz="2800" dirty="0" smtClean="0"/>
              <a:t>Entrevistas, artigos de jornal, textos instrucionais e guias de viagem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029968" y="3913632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CONVERSACIONAL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262372" y="3913632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NARRATIVO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193024" y="3913632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INSTRUCIONAL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16024" y="5485102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INFORMATIVO</a:t>
            </a:r>
            <a:endParaRPr lang="pt-BR" dirty="0">
              <a:solidFill>
                <a:schemeClr val="accent1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3017520" y="4222528"/>
            <a:ext cx="329184" cy="239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5897880" y="4222528"/>
            <a:ext cx="9144" cy="239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H="1">
            <a:off x="8641080" y="4222528"/>
            <a:ext cx="356616" cy="239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6" idx="0"/>
          </p:cNvCxnSpPr>
          <p:nvPr/>
        </p:nvCxnSpPr>
        <p:spPr>
          <a:xfrm flipV="1">
            <a:off x="2703576" y="5239512"/>
            <a:ext cx="313944" cy="245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3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55" y="1216153"/>
            <a:ext cx="9640663" cy="290779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3959352" y="4325112"/>
            <a:ext cx="392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Tabela 1: </a:t>
            </a:r>
            <a:r>
              <a:rPr lang="pt-BR" dirty="0" smtClean="0"/>
              <a:t>Documentos no GUM corpus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0158984" y="3566160"/>
            <a:ext cx="768096" cy="3108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7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61872" y="656895"/>
            <a:ext cx="9107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+mj-lt"/>
              </a:rPr>
              <a:t>3. Implementing and evaluating classroom annotation </a:t>
            </a:r>
            <a:endParaRPr lang="en-CA" sz="1600" dirty="0"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45920" y="2039112"/>
            <a:ext cx="9317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Os alunos eram encorajados a </a:t>
            </a:r>
            <a:r>
              <a:rPr lang="pt-BR" sz="2800" b="1" dirty="0" smtClean="0"/>
              <a:t>discutir casos difíceis</a:t>
            </a:r>
            <a:r>
              <a:rPr lang="pt-BR" sz="2800" dirty="0" smtClean="0"/>
              <a:t> em sala </a:t>
            </a:r>
            <a:r>
              <a:rPr lang="pt-BR" sz="2800" dirty="0">
                <a:sym typeface="Wingdings" panose="05000000000000000000" pitchFamily="2" charset="2"/>
              </a:rPr>
              <a:t>	</a:t>
            </a:r>
            <a:r>
              <a:rPr lang="pt-BR" sz="2800" dirty="0" smtClean="0">
                <a:sym typeface="Wingdings" panose="05000000000000000000" pitchFamily="2" charset="2"/>
              </a:rPr>
              <a:t>     a anotação não era feita isoladamente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ym typeface="Wingdings" panose="05000000000000000000" pitchFamily="2" charset="2"/>
              </a:rPr>
              <a:t>Esse debate aberto promove o aprendizado linguístico </a:t>
            </a:r>
            <a:endParaRPr lang="pt-BR" sz="2800" dirty="0"/>
          </a:p>
        </p:txBody>
      </p:sp>
      <p:grpSp>
        <p:nvGrpSpPr>
          <p:cNvPr id="3" name="Grupo 2"/>
          <p:cNvGrpSpPr/>
          <p:nvPr/>
        </p:nvGrpSpPr>
        <p:grpSpPr>
          <a:xfrm>
            <a:off x="2414016" y="3025336"/>
            <a:ext cx="512064" cy="274320"/>
            <a:chOff x="2688336" y="4491728"/>
            <a:chExt cx="512064" cy="274320"/>
          </a:xfrm>
        </p:grpSpPr>
        <p:cxnSp>
          <p:nvCxnSpPr>
            <p:cNvPr id="5" name="Conector reto 4"/>
            <p:cNvCxnSpPr/>
            <p:nvPr/>
          </p:nvCxnSpPr>
          <p:spPr>
            <a:xfrm flipH="1">
              <a:off x="2825496" y="4491728"/>
              <a:ext cx="237744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>
              <a:off x="2688336" y="4628888"/>
              <a:ext cx="512064" cy="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62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608</TotalTime>
  <Words>2265</Words>
  <Application>Microsoft Office PowerPoint</Application>
  <PresentationFormat>Widescreen</PresentationFormat>
  <Paragraphs>262</Paragraphs>
  <Slides>55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Courier New</vt:lpstr>
      <vt:lpstr>Wingdings</vt:lpstr>
      <vt:lpstr>Retrospectiva</vt:lpstr>
      <vt:lpstr>The GUM Corpus: creating multilayer resources in the classroom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GUM Corpus: creating multilayer resources in the classroom</dc:title>
  <dc:creator>Tatiana Cavalcanti</dc:creator>
  <cp:lastModifiedBy>Tatiana Cavalcanti</cp:lastModifiedBy>
  <cp:revision>116</cp:revision>
  <dcterms:created xsi:type="dcterms:W3CDTF">2019-09-15T15:08:20Z</dcterms:created>
  <dcterms:modified xsi:type="dcterms:W3CDTF">2019-10-06T13:40:41Z</dcterms:modified>
</cp:coreProperties>
</file>